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4229" r:id="rId4"/>
  </p:sldMasterIdLst>
  <p:notesMasterIdLst>
    <p:notesMasterId r:id="rId23"/>
  </p:notesMasterIdLst>
  <p:handoutMasterIdLst>
    <p:handoutMasterId r:id="rId24"/>
  </p:handoutMasterIdLst>
  <p:sldIdLst>
    <p:sldId id="256" r:id="rId5"/>
    <p:sldId id="257" r:id="rId6"/>
    <p:sldId id="379" r:id="rId7"/>
    <p:sldId id="259" r:id="rId8"/>
    <p:sldId id="258" r:id="rId9"/>
    <p:sldId id="380" r:id="rId10"/>
    <p:sldId id="277" r:id="rId11"/>
    <p:sldId id="279" r:id="rId12"/>
    <p:sldId id="381" r:id="rId13"/>
    <p:sldId id="260" r:id="rId14"/>
    <p:sldId id="262" r:id="rId15"/>
    <p:sldId id="382" r:id="rId16"/>
    <p:sldId id="291" r:id="rId17"/>
    <p:sldId id="280" r:id="rId18"/>
    <p:sldId id="383" r:id="rId19"/>
    <p:sldId id="378" r:id="rId20"/>
    <p:sldId id="268" r:id="rId21"/>
    <p:sldId id="293" r:id="rId22"/>
  </p:sldIdLst>
  <p:sldSz cx="14630400" cy="8229600"/>
  <p:notesSz cx="6858000" cy="9144000"/>
  <p:embeddedFontLst>
    <p:embeddedFont>
      <p:font typeface="Amazon Ember" panose="020B0603020204020204" pitchFamily="34" charset="0"/>
      <p:regular r:id="rId25"/>
      <p:bold r:id="rId26"/>
      <p:italic r:id="rId27"/>
      <p:boldItalic r:id="rId28"/>
    </p:embeddedFont>
    <p:embeddedFont>
      <p:font typeface="Amazon Ember Heavy" panose="020B0603020204020204" pitchFamily="34" charset="0"/>
      <p:bold r:id="rId29"/>
      <p:italic r:id="rId30"/>
      <p:boldItalic r:id="rId31"/>
    </p:embeddedFont>
    <p:embeddedFont>
      <p:font typeface="Amazon Ember Light" panose="020B0403020204020204" pitchFamily="34" charset="0"/>
      <p:regular r:id="rId32"/>
      <p:italic r:id="rId33"/>
    </p:embeddedFont>
    <p:embeddedFont>
      <p:font typeface="Ink Free" panose="03080402000500000000" pitchFamily="66" charset="0"/>
      <p:regular r:id="rId34"/>
    </p:embeddedFont>
    <p:embeddedFont>
      <p:font typeface="Lucida Console" panose="020B0609040504020204" pitchFamily="49" charset="0"/>
      <p:regular r:id="rId35"/>
    </p:embeddedFont>
  </p:embeddedFontLst>
  <p:defaultTextStyle>
    <a:defPPr>
      <a:defRPr lang="en-US"/>
    </a:defPPr>
    <a:lvl1pPr marL="0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1pPr>
    <a:lvl2pPr marL="548606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2pPr>
    <a:lvl3pPr marL="1097212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3pPr>
    <a:lvl4pPr marL="1645818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4pPr>
    <a:lvl5pPr marL="2194424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5pPr>
    <a:lvl6pPr marL="2743031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6pPr>
    <a:lvl7pPr marL="3291635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7pPr>
    <a:lvl8pPr marL="3840241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8pPr>
    <a:lvl9pPr marL="4388848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WS RE:INVENT Template Dark" id="{D5BB76F4-83CF-43C2-B768-FA13CADF33A0}">
          <p14:sldIdLst>
            <p14:sldId id="256"/>
            <p14:sldId id="257"/>
            <p14:sldId id="379"/>
            <p14:sldId id="259"/>
            <p14:sldId id="258"/>
            <p14:sldId id="380"/>
            <p14:sldId id="277"/>
            <p14:sldId id="279"/>
            <p14:sldId id="381"/>
            <p14:sldId id="260"/>
            <p14:sldId id="262"/>
            <p14:sldId id="382"/>
            <p14:sldId id="291"/>
            <p14:sldId id="280"/>
            <p14:sldId id="383"/>
            <p14:sldId id="378"/>
            <p14:sldId id="268"/>
            <p14:sldId id="293"/>
          </p14:sldIdLst>
        </p14:section>
        <p14:section name="Resources" id="{65AC3BE7-6478-4C7D-B77A-7E72FF3AB1C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616" userDrawn="1">
          <p15:clr>
            <a:srgbClr val="A4A3A4"/>
          </p15:clr>
        </p15:guide>
        <p15:guide id="2" pos="4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Alyssa Jones" initials="AJ [2]" lastIdx="17" clrIdx="7">
    <p:extLst>
      <p:ext uri="{19B8F6BF-5375-455C-9EA6-DF929625EA0E}">
        <p15:presenceInfo xmlns:p15="http://schemas.microsoft.com/office/powerpoint/2012/main" userId="S-1-5-21-383413107-1061881802-891584314-12453" providerId="AD"/>
      </p:ext>
    </p:extLst>
  </p:cmAuthor>
  <p:cmAuthor id="1" name="Mary Feil-Jacobs" initials="MFJ" lastIdx="43" clrIdx="1"/>
  <p:cmAuthor id="2" name="Monica Lueder" initials="ML" lastIdx="22" clrIdx="2"/>
  <p:cmAuthor id="3" name="Mary Feil-Jacobs" initials="MF" lastIdx="22" clrIdx="3"/>
  <p:cmAuthor id="4" name="Mitchell Derrey" initials="MD" lastIdx="28" clrIdx="4">
    <p:extLst>
      <p:ext uri="{19B8F6BF-5375-455C-9EA6-DF929625EA0E}">
        <p15:presenceInfo xmlns:p15="http://schemas.microsoft.com/office/powerpoint/2012/main" userId="S-1-5-21-383413107-1061881802-891584314-4851" providerId="AD"/>
      </p:ext>
    </p:extLst>
  </p:cmAuthor>
  <p:cmAuthor id="5" name="Mitchell Derrey" initials="MD [2]" lastIdx="8" clrIdx="5">
    <p:extLst>
      <p:ext uri="{19B8F6BF-5375-455C-9EA6-DF929625EA0E}">
        <p15:presenceInfo xmlns:p15="http://schemas.microsoft.com/office/powerpoint/2012/main" userId="S::mitchell@silverfoxprod.com::ba2ee660-27ce-40d7-8b8d-1c0a464223e1" providerId="AD"/>
      </p:ext>
    </p:extLst>
  </p:cmAuthor>
  <p:cmAuthor id="6" name="Alyssa Jones" initials="AJ" lastIdx="14" clrIdx="6">
    <p:extLst>
      <p:ext uri="{19B8F6BF-5375-455C-9EA6-DF929625EA0E}">
        <p15:presenceInfo xmlns:p15="http://schemas.microsoft.com/office/powerpoint/2012/main" userId="S::alyssa@silverfoxprod.com::503817f1-4975-4c1d-8322-aa1c0118f0e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FE9900"/>
    <a:srgbClr val="527FFF"/>
    <a:srgbClr val="FFFFFF"/>
    <a:srgbClr val="002B47"/>
    <a:srgbClr val="004673"/>
    <a:srgbClr val="C57E2E"/>
    <a:srgbClr val="0090D0"/>
    <a:srgbClr val="000000"/>
    <a:srgbClr val="150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13" autoAdjust="0"/>
    <p:restoredTop sz="75632" autoAdjust="0"/>
  </p:normalViewPr>
  <p:slideViewPr>
    <p:cSldViewPr snapToGrid="0">
      <p:cViewPr varScale="1">
        <p:scale>
          <a:sx n="81" d="100"/>
          <a:sy n="81" d="100"/>
        </p:scale>
        <p:origin x="1640" y="184"/>
      </p:cViewPr>
      <p:guideLst>
        <p:guide orient="horz" pos="2616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77" d="100"/>
          <a:sy n="77" d="100"/>
        </p:scale>
        <p:origin x="398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AWS SKO Event 2019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943C0-3328-46BC-B6E8-08BA16C1B832}" type="datetime8">
              <a:rPr lang="en-US" smtClean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12/1/19 3:38 PM</a:t>
            </a:fld>
            <a:endParaRPr lang="en-US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r>
              <a:rPr lang="en-US" altLang="x-none" sz="700" dirty="0">
                <a:solidFill>
                  <a:srgbClr val="282828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png>
</file>

<file path=ppt/media/image6.sv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AWS SKO Event 2019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0" marR="0" indent="0" algn="l" defTabSz="10972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altLang="x-none" sz="700" dirty="0">
                <a:solidFill>
                  <a:srgbClr val="282828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fld id="{E4738081-ED31-43D5-BFC3-EF4925DA9A61}" type="datetime8">
              <a:rPr lang="en-US" smtClean="0"/>
              <a:t>12/1/19 3:38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n-lt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indent="0" algn="l" defTabSz="1097212" rtl="0" eaLnBrk="1" latinLnBrk="0" hangingPunct="1">
      <a:lnSpc>
        <a:spcPct val="90000"/>
      </a:lnSpc>
      <a:spcAft>
        <a:spcPts val="400"/>
      </a:spcAft>
      <a:buFont typeface="Arial" panose="020B0604020202020204" pitchFamily="34" charset="0"/>
      <a:buNone/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255572" indent="-126991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393675" indent="-138105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579402" indent="-176201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738142" indent="-138105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743031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6pPr>
    <a:lvl7pPr marL="3291635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7pPr>
    <a:lvl8pPr marL="3840241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8pPr>
    <a:lvl9pPr marL="4388848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6252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run a QnABot what does your echo system look like?</a:t>
            </a:r>
          </a:p>
          <a:p>
            <a:endParaRPr lang="en-US" dirty="0"/>
          </a:p>
          <a:p>
            <a:r>
              <a:rPr lang="en-US" dirty="0"/>
              <a:t>Content Designers, Content Reviewers, Stakeholders </a:t>
            </a:r>
          </a:p>
          <a:p>
            <a:endParaRPr lang="en-US" dirty="0"/>
          </a:p>
          <a:p>
            <a:r>
              <a:rPr lang="en-US" dirty="0"/>
              <a:t>Where do you want to expose this information? These are the outbound channels. Explain the possibilities using the Alexa Voice Service and Amazon Lex and Amazon Connect</a:t>
            </a:r>
          </a:p>
          <a:p>
            <a:endParaRPr lang="en-US" dirty="0"/>
          </a:p>
          <a:p>
            <a:r>
              <a:rPr lang="en-US" dirty="0"/>
              <a:t>What manages the orchestrates the implementation? ElasticSearch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9231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user interface to add questions, answers, response cards.</a:t>
            </a:r>
          </a:p>
          <a:p>
            <a:endParaRPr lang="en-US" dirty="0"/>
          </a:p>
          <a:p>
            <a:r>
              <a:rPr lang="en-US" dirty="0"/>
              <a:t>Group related items into topics</a:t>
            </a:r>
          </a:p>
          <a:p>
            <a:endParaRPr lang="en-US" dirty="0"/>
          </a:p>
          <a:p>
            <a:r>
              <a:rPr lang="en-US" dirty="0"/>
              <a:t>Serve up a quiz</a:t>
            </a:r>
          </a:p>
          <a:p>
            <a:endParaRPr lang="en-US" dirty="0"/>
          </a:p>
          <a:p>
            <a:r>
              <a:rPr lang="en-US" dirty="0"/>
              <a:t>Implement a tour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857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AWS SKO Event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x-none" sz="700">
                <a:solidFill>
                  <a:srgbClr val="282828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  <a:endParaRPr lang="en-US" altLang="x-none" sz="700" dirty="0">
              <a:solidFill>
                <a:srgbClr val="282828"/>
              </a:solidFill>
              <a:latin typeface="Amazon Ember" charset="0"/>
              <a:ea typeface="Amazon Ember" charset="0"/>
              <a:cs typeface="Amazon Ember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4738081-ED31-43D5-BFC3-EF4925DA9A61}" type="datetime8">
              <a:rPr lang="en-US" smtClean="0"/>
              <a:t>12/1/19 3:38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152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4168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099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Machine Learning Track</a:t>
            </a:r>
            <a:r>
              <a:rPr lang="en-US" baseline="0" dirty="0">
                <a:effectLst/>
              </a:rPr>
              <a:t> – Margaux Logan</a:t>
            </a:r>
          </a:p>
          <a:p>
            <a:endParaRPr lang="en-US" dirty="0">
              <a:effectLst/>
            </a:endParaRPr>
          </a:p>
          <a:p>
            <a:pPr lvl="1"/>
            <a:r>
              <a:rPr lang="en-US" sz="1200" b="1" i="0" kern="1200" dirty="0">
                <a:solidFill>
                  <a:schemeClr val="tx1"/>
                </a:solidFill>
                <a:effectLst/>
                <a:latin typeface="Amazon Ember Light" panose="020B0403020204020204" pitchFamily="34" charset="0"/>
                <a:ea typeface="+mn-ea"/>
                <a:cs typeface="+mn-cs"/>
              </a:rPr>
              <a:t>Speaker Notes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mazon Ember Light" panose="020B0403020204020204" pitchFamily="34" charset="0"/>
                <a:ea typeface="+mn-ea"/>
                <a:cs typeface="+mn-cs"/>
              </a:rPr>
              <a:t>:</a:t>
            </a:r>
          </a:p>
          <a:p>
            <a:pPr lvl="1"/>
            <a:endParaRPr lang="en-US" sz="1200" b="0" i="0" kern="1200" dirty="0">
              <a:solidFill>
                <a:schemeClr val="tx1"/>
              </a:solidFill>
              <a:effectLst/>
              <a:latin typeface="Amazon Ember Light" panose="020B0403020204020204" pitchFamily="34" charset="0"/>
              <a:ea typeface="+mn-ea"/>
              <a:cs typeface="+mn-cs"/>
            </a:endParaRP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Amazon Ember Light" panose="020B0403020204020204" pitchFamily="34" charset="0"/>
                <a:ea typeface="+mn-ea"/>
                <a:cs typeface="+mn-cs"/>
              </a:rPr>
              <a:t>You came to re:Invent to learn. There’s no need to stop when you go home. 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Amazon Ember Light" panose="020B0403020204020204" pitchFamily="34" charset="0"/>
                <a:ea typeface="+mn-ea"/>
                <a:cs typeface="+mn-cs"/>
              </a:rPr>
              <a:t>Keep re:Inventing with resources from AWS Training and Certification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Amazon Ember Light" panose="020B0403020204020204" pitchFamily="34" charset="0"/>
                <a:ea typeface="+mn-ea"/>
                <a:cs typeface="+mn-cs"/>
              </a:rPr>
              <a:t> for Machine Learning - for you and your teams</a:t>
            </a:r>
          </a:p>
          <a:p>
            <a:pPr lvl="1"/>
            <a:endParaRPr lang="en-US" sz="1200" b="0" i="0" kern="1200" baseline="0" dirty="0">
              <a:solidFill>
                <a:schemeClr val="tx1"/>
              </a:solidFill>
              <a:effectLst/>
              <a:latin typeface="Amazon Ember Light" panose="020B0403020204020204" pitchFamily="34" charset="0"/>
              <a:ea typeface="+mn-ea"/>
              <a:cs typeface="+mn-cs"/>
            </a:endParaRPr>
          </a:p>
          <a:p>
            <a:pPr lvl="1"/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Amazon Ember Light" panose="020B0403020204020204" pitchFamily="34" charset="0"/>
                <a:ea typeface="+mn-ea"/>
                <a:cs typeface="+mn-cs"/>
              </a:rPr>
              <a:t>We offer over 70 courses, available free and on-demand, as well as classroom offerings.  Our role-based learning paths make it easy to find the courses for you.  And the AWS Certified Machine Learning – Specialty exam validates your skills and provides an industry-recognized credential.</a:t>
            </a:r>
          </a:p>
          <a:p>
            <a:pPr lvl="1"/>
            <a:endParaRPr lang="en-US" sz="1200" b="0" i="0" kern="1200" baseline="0" dirty="0">
              <a:solidFill>
                <a:schemeClr val="tx1"/>
              </a:solidFill>
              <a:effectLst/>
              <a:latin typeface="Amazon Ember Light" panose="020B0403020204020204" pitchFamily="34" charset="0"/>
              <a:ea typeface="+mn-ea"/>
              <a:cs typeface="+mn-cs"/>
            </a:endParaRPr>
          </a:p>
          <a:p>
            <a:pPr lvl="1"/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Amazon Ember Light" panose="020B0403020204020204" pitchFamily="34" charset="0"/>
                <a:ea typeface="+mn-ea"/>
                <a:cs typeface="+mn-cs"/>
              </a:rPr>
              <a:t>For more information, visit https://aws.training/machinelearning.</a:t>
            </a:r>
            <a:endParaRPr lang="en-US" sz="1200" b="0" i="0" kern="1200" dirty="0">
              <a:solidFill>
                <a:schemeClr val="tx1"/>
              </a:solidFill>
              <a:effectLst/>
              <a:latin typeface="Amazon Ember Light" panose="020B0403020204020204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C3F2ED-74C5-7D4F-8560-0CC253E9A43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0650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8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goal for you at the end of this workshop is to have a QnABot up and running ready to handle a workload.</a:t>
            </a:r>
          </a:p>
          <a:p>
            <a:endParaRPr lang="en-US" dirty="0"/>
          </a:p>
          <a:p>
            <a:r>
              <a:rPr lang="en-US" dirty="0"/>
              <a:t>You’ll be able to implement several use cases for this bot and understand how to integrate with additional services.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101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Before we get into QnABot, I’m curious.. How many of you have build an Alexa Skill before?  How many have build a Chatbot using Amazon Lex?</a:t>
            </a:r>
          </a:p>
          <a:p>
            <a:endParaRPr lang="en-US" baseline="0" dirty="0"/>
          </a:p>
          <a:p>
            <a:r>
              <a:rPr lang="en-US" baseline="0" dirty="0"/>
              <a:t>We’re hoping that by the end of our session you’ll all be inspired to try building a Question and Answer bot.. Read our blog - here’s the link. It’s easy – everything is set up for you with a CloudFormation button, and you’ll be up and running, and playing with it in no time.</a:t>
            </a:r>
            <a:endParaRPr lang="en-US" dirty="0"/>
          </a:p>
          <a:p>
            <a:endParaRPr lang="en-US" dirty="0"/>
          </a:p>
          <a:p>
            <a:r>
              <a:rPr lang="en-US" dirty="0"/>
              <a:t>So what is the</a:t>
            </a:r>
            <a:r>
              <a:rPr lang="en-US" baseline="0" dirty="0"/>
              <a:t> QnABot?  The name kind of gives it away I think. It’s a bot that tries to answer questions that people ask.  And, no, unfortunately it has no magical powers that make it omniscient.. It has to be taught first - we’ll show you how that works in a few minutes..</a:t>
            </a:r>
          </a:p>
          <a:p>
            <a:endParaRPr lang="en-US" dirty="0"/>
          </a:p>
          <a:p>
            <a:r>
              <a:rPr lang="en-US" dirty="0"/>
              <a:t>The code is on GitHub,</a:t>
            </a:r>
            <a:r>
              <a:rPr lang="en-US" baseline="0" dirty="0"/>
              <a:t> and we’ve seen a fair amount of community interest from folks asking questions, logging issues, and we’ve even been sent a few pull requests which is cool. It’s like a real open source project. 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657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877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141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demo site ready and open in a browser. Switch displays if necessary to this browser. Explain what the audience is seeing in the UI. Main website with sun. Chat area. Ask the following questions: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 hot is the sun?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Look at that response. Really cool. Well I guess not that cool but you get the point. (Notice the use of markdown and images in the response - Notice the button to prompt for the next input). These are all features you can easily setup in a qnabot.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 far away is the sun?</a:t>
            </a:r>
          </a:p>
          <a:p>
            <a:endParaRPr lang="en-US" dirty="0"/>
          </a:p>
          <a:p>
            <a:r>
              <a:rPr lang="en-US" dirty="0"/>
              <a:t>How large is the sun? (click on the button)</a:t>
            </a:r>
          </a:p>
          <a:p>
            <a:endParaRPr lang="en-US" dirty="0"/>
          </a:p>
          <a:p>
            <a:r>
              <a:rPr lang="en-US" dirty="0"/>
              <a:t>When did the last solar flares occur? (We just stumbled across dynamic content. You’ll be programming this later as one of the steps in the lab.)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883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497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Those are some hypothetical examples. How about a real one? Saint Louis University’s </a:t>
            </a:r>
            <a:r>
              <a:rPr lang="en-US" dirty="0" err="1"/>
              <a:t>AskSLU</a:t>
            </a:r>
            <a:r>
              <a:rPr lang="en-US" dirty="0"/>
              <a:t> bot utilizes the QnABot to answer student questions and engage / improve the students campus experience using both Alexa, SMS, and Web integrations.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www.slu.edu</a:t>
            </a:r>
            <a:r>
              <a:rPr lang="en-US" dirty="0"/>
              <a:t>/parents</a:t>
            </a:r>
          </a:p>
          <a:p>
            <a:endParaRPr lang="en-US" dirty="0"/>
          </a:p>
          <a:p>
            <a:r>
              <a:rPr lang="en-US" dirty="0"/>
              <a:t>Have the web page ready to go. </a:t>
            </a:r>
          </a:p>
          <a:p>
            <a:endParaRPr lang="en-US" dirty="0"/>
          </a:p>
          <a:p>
            <a:r>
              <a:rPr lang="en-US" dirty="0"/>
              <a:t>What are the dining options on campus?</a:t>
            </a:r>
          </a:p>
          <a:p>
            <a:endParaRPr lang="en-US" dirty="0"/>
          </a:p>
          <a:p>
            <a:r>
              <a:rPr lang="en-US" sz="11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meals are Vegan at Grand dining hall? Then select Dinner button. </a:t>
            </a:r>
          </a:p>
          <a:p>
            <a:endParaRPr lang="en-US" sz="11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1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Pius library open?</a:t>
            </a:r>
          </a:p>
          <a:p>
            <a:endParaRPr lang="en-US" dirty="0"/>
          </a:p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will the bus arrive for the Pius library?</a:t>
            </a:r>
            <a:endParaRPr lang="en-US" dirty="0"/>
          </a:p>
          <a:p>
            <a:endParaRPr lang="en-US" dirty="0"/>
          </a:p>
          <a:p>
            <a:pPr marL="0" marR="0" lvl="0" indent="0" algn="l" defTabSz="109721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What is FERPA?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EF140-5346-EA40-B6D5-6FC08DE7432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80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openxmlformats.org/officeDocument/2006/relationships/image" Target="../media/image6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openxmlformats.org/officeDocument/2006/relationships/image" Target="../media/image6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6C06421-7E94-4A14-9F77-C566D7523B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7" t="368" r="367" b="368"/>
          <a:stretch/>
        </p:blipFill>
        <p:spPr>
          <a:xfrm>
            <a:off x="-1" y="0"/>
            <a:ext cx="14630401" cy="82296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6BF84AE-A090-47BB-827B-623089D88EFB}"/>
              </a:ext>
            </a:extLst>
          </p:cNvPr>
          <p:cNvSpPr/>
          <p:nvPr userDrawn="1"/>
        </p:nvSpPr>
        <p:spPr bwMode="auto">
          <a:xfrm>
            <a:off x="323087" y="2493360"/>
            <a:ext cx="7529968" cy="323523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5142" tIns="172114" rIns="215142" bIns="17211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09696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2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77E3AF4C-0B95-4CC2-9AEF-E7CFFF8A2F9F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4630400" cy="822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9D35F07-9C72-45F5-A028-5641348806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3703" y="3307322"/>
            <a:ext cx="5855007" cy="146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Full_Image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AA35186C-ECB0-4E0C-B713-18574AB95FE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3088" y="1427011"/>
            <a:ext cx="14017752" cy="5716067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088" y="347413"/>
            <a:ext cx="14017752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25D63-A1DD-47DB-847A-93B4DF9A2FC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white">
          <a:xfrm>
            <a:off x="323088" y="1427011"/>
            <a:ext cx="7310437" cy="849463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0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285784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and_Image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552479A-5DAD-4873-981C-C65E6B0D3CDB}"/>
              </a:ext>
            </a:extLst>
          </p:cNvPr>
          <p:cNvSpPr/>
          <p:nvPr userDrawn="1"/>
        </p:nvSpPr>
        <p:spPr bwMode="white">
          <a:xfrm>
            <a:off x="5381842" y="7539582"/>
            <a:ext cx="5752323" cy="33809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088" y="347412"/>
            <a:ext cx="6260590" cy="1618547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3AEA6AC-FBE3-42D3-8F8F-4CE26A44427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315200" y="0"/>
            <a:ext cx="7315200" cy="82296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14BFDE4-EF97-4A84-B9A4-E3628474195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23089" y="2432855"/>
            <a:ext cx="6260591" cy="267560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/>
            </a:lvl1pPr>
            <a:lvl2pPr>
              <a:spcAft>
                <a:spcPts val="800"/>
              </a:spcAft>
              <a:defRPr/>
            </a:lvl2pPr>
            <a:lvl3pPr>
              <a:spcAft>
                <a:spcPts val="800"/>
              </a:spcAft>
              <a:defRPr/>
            </a:lvl3pPr>
            <a:lvl4pPr>
              <a:spcAft>
                <a:spcPts val="800"/>
              </a:spcAft>
              <a:defRPr/>
            </a:lvl4pPr>
            <a:lvl5pPr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_Bleed_Image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0BD8948-597D-4B30-8B6E-BDB22A958C0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4630400" cy="82296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05C438C-5785-440F-97CD-7B887B1888D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black">
          <a:xfrm>
            <a:off x="323088" y="1427011"/>
            <a:ext cx="7310437" cy="849463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0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F7D3E0-85A7-4888-9332-9B0C252C20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23088" y="347413"/>
            <a:ext cx="14017752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797660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bed_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0AC034E-E54C-4458-8A41-EB0300702CFF}"/>
              </a:ext>
            </a:extLst>
          </p:cNvPr>
          <p:cNvSpPr/>
          <p:nvPr userDrawn="1"/>
        </p:nvSpPr>
        <p:spPr bwMode="auto">
          <a:xfrm rot="5400000">
            <a:off x="6088380" y="2887980"/>
            <a:ext cx="2453640" cy="2453640"/>
          </a:xfrm>
          <a:custGeom>
            <a:avLst/>
            <a:gdLst>
              <a:gd name="connsiteX0" fmla="*/ 696468 w 2453640"/>
              <a:gd name="connsiteY0" fmla="*/ 1493520 h 2453640"/>
              <a:gd name="connsiteX1" fmla="*/ 1757172 w 2453640"/>
              <a:gd name="connsiteY1" fmla="*/ 1493520 h 2453640"/>
              <a:gd name="connsiteX2" fmla="*/ 1226820 w 2453640"/>
              <a:gd name="connsiteY2" fmla="*/ 701040 h 2453640"/>
              <a:gd name="connsiteX3" fmla="*/ 0 w 2453640"/>
              <a:gd name="connsiteY3" fmla="*/ 1226820 h 2453640"/>
              <a:gd name="connsiteX4" fmla="*/ 1226820 w 2453640"/>
              <a:gd name="connsiteY4" fmla="*/ 0 h 2453640"/>
              <a:gd name="connsiteX5" fmla="*/ 2453640 w 2453640"/>
              <a:gd name="connsiteY5" fmla="*/ 1226820 h 2453640"/>
              <a:gd name="connsiteX6" fmla="*/ 1226820 w 2453640"/>
              <a:gd name="connsiteY6" fmla="*/ 2453640 h 2453640"/>
              <a:gd name="connsiteX7" fmla="*/ 0 w 2453640"/>
              <a:gd name="connsiteY7" fmla="*/ 1226820 h 245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3640" h="2453640">
                <a:moveTo>
                  <a:pt x="696468" y="1493520"/>
                </a:moveTo>
                <a:lnTo>
                  <a:pt x="1757172" y="1493520"/>
                </a:lnTo>
                <a:lnTo>
                  <a:pt x="1226820" y="701040"/>
                </a:lnTo>
                <a:close/>
                <a:moveTo>
                  <a:pt x="0" y="1226820"/>
                </a:moveTo>
                <a:cubicBezTo>
                  <a:pt x="0" y="549266"/>
                  <a:pt x="549266" y="0"/>
                  <a:pt x="1226820" y="0"/>
                </a:cubicBezTo>
                <a:cubicBezTo>
                  <a:pt x="1904374" y="0"/>
                  <a:pt x="2453640" y="549266"/>
                  <a:pt x="2453640" y="1226820"/>
                </a:cubicBezTo>
                <a:cubicBezTo>
                  <a:pt x="2453640" y="1904374"/>
                  <a:pt x="1904374" y="2453640"/>
                  <a:pt x="1226820" y="2453640"/>
                </a:cubicBezTo>
                <a:cubicBezTo>
                  <a:pt x="549266" y="2453640"/>
                  <a:pt x="0" y="1904374"/>
                  <a:pt x="0" y="122682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62EA48BA-8AA5-4D2B-BA49-A7696755D9F4}"/>
              </a:ext>
            </a:extLst>
          </p:cNvPr>
          <p:cNvSpPr>
            <a:spLocks noGrp="1"/>
          </p:cNvSpPr>
          <p:nvPr userDrawn="1">
            <p:ph type="media" sz="quarter" idx="10" hasCustomPrompt="1"/>
          </p:nvPr>
        </p:nvSpPr>
        <p:spPr>
          <a:xfrm>
            <a:off x="0" y="3800868"/>
            <a:ext cx="14630400" cy="627864"/>
          </a:xfrm>
        </p:spPr>
        <p:txBody>
          <a:bodyPr anchor="ctr" anchorCtr="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video</a:t>
            </a:r>
          </a:p>
        </p:txBody>
      </p:sp>
    </p:spTree>
    <p:extLst>
      <p:ext uri="{BB962C8B-B14F-4D97-AF65-F5344CB8AC3E}">
        <p14:creationId xmlns:p14="http://schemas.microsoft.com/office/powerpoint/2010/main" val="265394756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_1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A98025-C544-4CFF-82D6-BCE0602692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58" t="458" r="21388" b="2138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0721108-6E69-4056-855D-158EB29E3B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850" y="3444973"/>
            <a:ext cx="12908725" cy="1126462"/>
          </a:xfrm>
          <a:noFill/>
        </p:spPr>
        <p:txBody>
          <a:bodyPr wrap="square" lIns="182880" tIns="146304" rIns="182880" bIns="146304" anchor="t" anchorCtr="0">
            <a:spAutoFit/>
          </a:bodyPr>
          <a:lstStyle>
            <a:lvl1pPr>
              <a:defRPr sz="6000" spc="-11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/>
              <a:t>Section</a:t>
            </a: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5E8654C8-1770-4DF6-8C26-F6FD094A33E9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B2542CA9-E9D7-423E-AAAA-95F2700C6CF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C11C9-747B-4068-A129-98C38D24066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5506A9EF-5A7F-4C45-A661-3EC0CC81BA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49" t="549" r="549" b="549"/>
          <a:stretch/>
        </p:blipFill>
        <p:spPr>
          <a:xfrm>
            <a:off x="1" y="0"/>
            <a:ext cx="14630400" cy="822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DA83261-5476-4C08-8B47-87A7A736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2675" y="3444973"/>
            <a:ext cx="12908725" cy="1126462"/>
          </a:xfrm>
          <a:noFill/>
        </p:spPr>
        <p:txBody>
          <a:bodyPr wrap="square" lIns="182880" tIns="146304" rIns="182880" bIns="146304" anchor="t" anchorCtr="0">
            <a:spAutoFit/>
          </a:bodyPr>
          <a:lstStyle>
            <a:lvl1pPr>
              <a:defRPr sz="6000" spc="-11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F69FC53F-AC46-443F-BDC1-82CA9848CBEE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D3D3D50-83BC-4882-A923-65B99D57A4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43DC05-2168-4ADB-AFA3-E92BEE455F8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21824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ainbow in the background&#10;&#10;Description automatically generated">
            <a:extLst>
              <a:ext uri="{FF2B5EF4-FFF2-40B4-BE49-F238E27FC236}">
                <a16:creationId xmlns:a16="http://schemas.microsoft.com/office/drawing/2014/main" id="{BBB0ADD0-0C6D-4AFD-B2AD-043C3B3911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40" t="640" r="640" b="640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0F7726A5-4725-4B31-B365-B823DDDF52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850" y="3444973"/>
            <a:ext cx="12908725" cy="1126462"/>
          </a:xfrm>
          <a:noFill/>
        </p:spPr>
        <p:txBody>
          <a:bodyPr wrap="square" lIns="182880" tIns="146304" rIns="182880" bIns="146304" anchor="t" anchorCtr="0">
            <a:spAutoFit/>
          </a:bodyPr>
          <a:lstStyle>
            <a:lvl1pPr>
              <a:defRPr sz="6000" spc="-11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84558446-36A0-4819-A665-2B6D8CE8046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3AE7D8DF-9A15-4127-AE8E-F8EF17DD60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78DB53-8BD1-4B05-96AE-E7204A4DF3D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5345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24155" y="1809750"/>
            <a:ext cx="13982395" cy="4665893"/>
          </a:xfrm>
        </p:spPr>
        <p:txBody>
          <a:bodyPr lIns="182880" tIns="146304" rIns="182880" bIns="146304"/>
          <a:lstStyle>
            <a:lvl1pPr>
              <a:spcBef>
                <a:spcPts val="2400"/>
              </a:spcBef>
              <a:defRPr sz="2000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63177-F9B5-41D2-A742-D770E5A384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6" cy="1079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916980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_2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23850" y="1809750"/>
            <a:ext cx="6858000" cy="4942892"/>
          </a:xfrm>
        </p:spPr>
        <p:txBody>
          <a:bodyPr lIns="182880" tIns="146304" rIns="182880" bIns="146304"/>
          <a:lstStyle>
            <a:lvl1pPr>
              <a:spcBef>
                <a:spcPts val="2400"/>
              </a:spcBef>
              <a:defRPr sz="2000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37C8F698-9535-4EA1-A06D-92ABCB324DB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452096" y="1809750"/>
            <a:ext cx="6858000" cy="4942892"/>
          </a:xfrm>
        </p:spPr>
        <p:txBody>
          <a:bodyPr lIns="182880" tIns="146304" rIns="182880" bIns="146304"/>
          <a:lstStyle>
            <a:lvl1pPr>
              <a:spcBef>
                <a:spcPts val="2400"/>
              </a:spcBef>
              <a:defRPr sz="2000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9344D-70CE-4ADD-B92E-329B6F53D9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6" cy="1079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632406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rvey_Remi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A5071A96-7106-4B82-85D5-826F131023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791" t="18791" r="18791" b="18791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484F0FD-5FCF-4285-AF1C-46A66C34FEA4}"/>
              </a:ext>
            </a:extLst>
          </p:cNvPr>
          <p:cNvSpPr txBox="1"/>
          <p:nvPr userDrawn="1"/>
        </p:nvSpPr>
        <p:spPr bwMode="white">
          <a:xfrm>
            <a:off x="2814726" y="3928082"/>
            <a:ext cx="9000949" cy="17912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sz="5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Please complete the session survey in the mobile app.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B30FC2A-8A88-4BBB-82D2-6C57A331C334}"/>
              </a:ext>
            </a:extLst>
          </p:cNvPr>
          <p:cNvSpPr/>
          <p:nvPr userDrawn="1"/>
        </p:nvSpPr>
        <p:spPr bwMode="auto">
          <a:xfrm>
            <a:off x="6370320" y="1445839"/>
            <a:ext cx="1889760" cy="188976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365760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5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!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10FDA27-4322-4C3E-9A09-4971448011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A8F7CC-5189-46C6-945E-BC4699DBAA9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C62229FC-3994-4064-8AD0-9F75021275FC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26051549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One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1E9E02-9E6B-439B-AC7A-F532507D56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4" t="19847" r="19848" b="7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597671E-0E52-49EB-9EDA-4A61696D25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088" y="2891654"/>
            <a:ext cx="10462197" cy="1850571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6B07F55-9734-4F2D-AF1E-28F0D53899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913752"/>
            <a:ext cx="10458448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76A594D-095C-4919-88A2-D3E868BF16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2032958"/>
            <a:ext cx="10462197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F4A5ED0B-2348-45FE-AA21-8C4C975D4C3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5770BF54-E3D8-4402-9F9B-DAEE94A521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AAA59B-A533-4C18-9453-F5AFB683AEA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67DB87B-3082-4AFC-9402-4B8FD09F93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23850" y="5367640"/>
            <a:ext cx="10458448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1368165240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bject&#10;&#10;Description automatically generated">
            <a:extLst>
              <a:ext uri="{FF2B5EF4-FFF2-40B4-BE49-F238E27FC236}">
                <a16:creationId xmlns:a16="http://schemas.microsoft.com/office/drawing/2014/main" id="{F5B14970-C2E8-4A37-BFB0-515DE45B71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84" t="17698" r="30013" b="17698"/>
          <a:stretch/>
        </p:blipFill>
        <p:spPr>
          <a:xfrm>
            <a:off x="0" y="-1"/>
            <a:ext cx="14630400" cy="8229601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40F0A962-F39A-4F7C-AFB8-1D55B110FA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850" y="2225992"/>
            <a:ext cx="10001250" cy="3203258"/>
          </a:xfrm>
        </p:spPr>
        <p:txBody>
          <a:bodyPr lIns="182880" tIns="146304" rIns="182880" bIns="146304"/>
          <a:lstStyle>
            <a:lvl1pPr marL="171450" indent="-171450"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“Lorem ipsum dolor sit </a:t>
            </a:r>
            <a:r>
              <a:rPr lang="en-US" dirty="0" err="1"/>
              <a:t>amet</a:t>
            </a:r>
            <a:r>
              <a:rPr lang="en-US" dirty="0"/>
              <a:t>, </a:t>
            </a:r>
            <a:r>
              <a:rPr lang="en-US" dirty="0" err="1"/>
              <a:t>consectetuer</a:t>
            </a:r>
            <a:r>
              <a:rPr lang="en-US" dirty="0"/>
              <a:t> adipiscing </a:t>
            </a:r>
            <a:r>
              <a:rPr lang="en-US" dirty="0" err="1"/>
              <a:t>elit</a:t>
            </a:r>
            <a:r>
              <a:rPr lang="en-US" dirty="0"/>
              <a:t>. Maecenas 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‚ </a:t>
            </a:r>
            <a:r>
              <a:rPr lang="en-US" dirty="0" err="1"/>
              <a:t>massa</a:t>
            </a:r>
            <a:r>
              <a:rPr lang="en-US" dirty="0"/>
              <a:t>.” 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26FA47B6-AF7F-4583-B619-AA67D7C65CD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4123372" y="5640645"/>
            <a:ext cx="6201728" cy="562035"/>
          </a:xfrm>
        </p:spPr>
        <p:txBody>
          <a:bodyPr lIns="182880" tIns="146304" rIns="182880" bIns="146304"/>
          <a:lstStyle>
            <a:lvl1pPr marL="228600" indent="0" algn="r">
              <a:buNone/>
              <a:defRPr sz="2800" b="1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40338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2pPr>
            <a:lvl3pPr marL="67231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3pPr>
            <a:lvl4pPr marL="94123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4pPr>
            <a:lvl5pPr marL="121016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dirty="0"/>
              <a:t>Quotation Author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83199C5-2735-42A4-BE14-F826AB642B3E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2DB318C-E278-4A7B-94FC-23D45A4EC81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9451B9-5BE3-4A0F-AA8D-62F8E5F49A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78CCF1D-C382-4338-9CBC-EE540D3CAB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white">
          <a:xfrm>
            <a:off x="4123372" y="6202680"/>
            <a:ext cx="6201728" cy="683264"/>
          </a:xfrm>
        </p:spPr>
        <p:txBody>
          <a:bodyPr lIns="182880" tIns="146304" rIns="182880" bIns="146304"/>
          <a:lstStyle>
            <a:lvl1pPr marL="228600" indent="0" algn="r">
              <a:buNone/>
              <a:defRPr sz="2800" b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40338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2pPr>
            <a:lvl3pPr marL="67231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3pPr>
            <a:lvl4pPr marL="94123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4pPr>
            <a:lvl5pPr marL="121016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63635274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_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080608-56C9-4EDC-96A7-AD16C89CE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1892" t="29328" r="34309" b="16874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AAD6B90-3239-487B-90E2-DA3FBBFC9D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235192"/>
            <a:ext cx="6130439" cy="534928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8B4B94-EB11-421A-9F05-9547D4AD928A}"/>
              </a:ext>
            </a:extLst>
          </p:cNvPr>
          <p:cNvSpPr txBox="1"/>
          <p:nvPr userDrawn="1"/>
        </p:nvSpPr>
        <p:spPr bwMode="white">
          <a:xfrm>
            <a:off x="323086" y="2209619"/>
            <a:ext cx="11975593" cy="1905181"/>
          </a:xfrm>
          <a:prstGeom prst="rect">
            <a:avLst/>
          </a:prstGeom>
          <a:noFill/>
        </p:spPr>
        <p:txBody>
          <a:bodyPr vert="horz" wrap="square" lIns="182880" tIns="91440" rIns="146304" bIns="91440" rtlCol="0" anchor="t" anchorCtr="0">
            <a:noAutofit/>
          </a:bodyPr>
          <a:lstStyle>
            <a:lvl1pPr defTabSz="1097278">
              <a:lnSpc>
                <a:spcPct val="90000"/>
              </a:lnSpc>
              <a:spcBef>
                <a:spcPct val="0"/>
              </a:spcBef>
              <a:buNone/>
              <a:defRPr lang="en-US" sz="6600" b="0" cap="none" spc="-118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lvl="0"/>
            <a:r>
              <a:rPr lang="en-US" sz="11500" dirty="0">
                <a:solidFill>
                  <a:schemeClr val="tx1"/>
                </a:solidFill>
              </a:rPr>
              <a:t>Thank you!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6FD7AE97-D5ED-4255-8514-5D5D8D9AA7C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91AA3FF-AB9F-47F3-AFB2-F9CADB0930F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A72327-9D6E-4E5B-9A0B-90FF1C6BE5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AF418EF-2579-444C-81E0-00BA1D3B84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850" y="4783841"/>
            <a:ext cx="6130439" cy="534928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2210534014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_One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891BAB58-2571-40B8-8628-CFDD2F94BF49}"/>
              </a:ext>
            </a:extLst>
          </p:cNvPr>
          <p:cNvGrpSpPr/>
          <p:nvPr/>
        </p:nvGrpSpPr>
        <p:grpSpPr>
          <a:xfrm>
            <a:off x="0" y="0"/>
            <a:ext cx="14630400" cy="8229600"/>
            <a:chOff x="0" y="0"/>
            <a:chExt cx="14630400" cy="82296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47DC354-BF09-43C8-A59E-03EFF046640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781368" y="0"/>
              <a:ext cx="8849032" cy="8229600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E2E52A4-CEA4-4CA8-A16A-1D796A239683}"/>
                </a:ext>
              </a:extLst>
            </p:cNvPr>
            <p:cNvSpPr/>
            <p:nvPr userDrawn="1"/>
          </p:nvSpPr>
          <p:spPr bwMode="auto">
            <a:xfrm>
              <a:off x="0" y="0"/>
              <a:ext cx="5781368" cy="822960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3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23088" y="2330012"/>
            <a:ext cx="10462198" cy="1850572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652963"/>
            <a:ext cx="10458448" cy="1665514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4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09723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09723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3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1471315"/>
            <a:ext cx="10462198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err="1"/>
              <a:t>SessionID</a:t>
            </a:r>
            <a:endParaRPr lang="en-US" dirty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EC6862C-8F56-4D12-83C8-F11D2E35989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06123"/>
            <a:ext cx="1075500" cy="245214"/>
          </a:xfrm>
          <a:prstGeom prst="rect">
            <a:avLst/>
          </a:prstGeom>
        </p:spPr>
      </p:pic>
      <p:sp>
        <p:nvSpPr>
          <p:cNvPr id="16" name="TextBox 3">
            <a:extLst>
              <a:ext uri="{FF2B5EF4-FFF2-40B4-BE49-F238E27FC236}">
                <a16:creationId xmlns:a16="http://schemas.microsoft.com/office/drawing/2014/main" id="{1FFAA4BC-39DA-4BA4-A008-EDCAFDC3CD19}"/>
              </a:ext>
            </a:extLst>
          </p:cNvPr>
          <p:cNvSpPr txBox="1">
            <a:spLocks noChangeArrowheads="1"/>
          </p:cNvSpPr>
          <p:nvPr/>
        </p:nvSpPr>
        <p:spPr bwMode="white">
          <a:xfrm>
            <a:off x="5334001" y="7528731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8660CFB-B237-4314-8C07-652E59D1DD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6261" y="7435781"/>
            <a:ext cx="774274" cy="46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855535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hank_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23A6C23-27D5-45F9-A468-5103B33603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9" name="Rectangle: Single Corner Rounded 8">
            <a:extLst>
              <a:ext uri="{FF2B5EF4-FFF2-40B4-BE49-F238E27FC236}">
                <a16:creationId xmlns:a16="http://schemas.microsoft.com/office/drawing/2014/main" id="{ED2025C5-771A-446C-A883-53DD533B711E}"/>
              </a:ext>
            </a:extLst>
          </p:cNvPr>
          <p:cNvSpPr/>
          <p:nvPr/>
        </p:nvSpPr>
        <p:spPr bwMode="auto">
          <a:xfrm flipH="1">
            <a:off x="10920329" y="6153374"/>
            <a:ext cx="3710070" cy="2076226"/>
          </a:xfrm>
          <a:prstGeom prst="round1Rect">
            <a:avLst>
              <a:gd name="adj" fmla="val 50000"/>
            </a:avLst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3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67E3236-3BFA-49FE-817B-CDA7278848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2" y="4235192"/>
            <a:ext cx="6130439" cy="1665514"/>
          </a:xfrm>
        </p:spPr>
        <p:txBody>
          <a:bodyPr lIns="182880" tIns="146304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09723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09723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Contact information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0B8BD6-A711-4A2B-B746-1B6F5FF44CFA}"/>
              </a:ext>
            </a:extLst>
          </p:cNvPr>
          <p:cNvSpPr txBox="1"/>
          <p:nvPr/>
        </p:nvSpPr>
        <p:spPr bwMode="white">
          <a:xfrm>
            <a:off x="323088" y="2209621"/>
            <a:ext cx="11975593" cy="1905181"/>
          </a:xfrm>
          <a:prstGeom prst="rect">
            <a:avLst/>
          </a:prstGeom>
          <a:noFill/>
        </p:spPr>
        <p:txBody>
          <a:bodyPr vert="horz" wrap="square" lIns="182880" tIns="91440" rIns="146304" bIns="91440" rtlCol="0" anchor="t" anchorCtr="0">
            <a:noAutofit/>
          </a:bodyPr>
          <a:lstStyle>
            <a:lvl1pPr defTabSz="1097278">
              <a:lnSpc>
                <a:spcPct val="90000"/>
              </a:lnSpc>
              <a:spcBef>
                <a:spcPct val="0"/>
              </a:spcBef>
              <a:buNone/>
              <a:defRPr lang="en-US" sz="6600" b="0" cap="none" spc="-118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lvl="0"/>
            <a:r>
              <a:rPr lang="en-US" sz="11500" dirty="0">
                <a:solidFill>
                  <a:schemeClr val="tx1"/>
                </a:solidFill>
              </a:rPr>
              <a:t>Thank you!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081BD97-AD75-46E6-A0F4-F1BEF481D468}"/>
              </a:ext>
            </a:extLst>
          </p:cNvPr>
          <p:cNvGrpSpPr/>
          <p:nvPr/>
        </p:nvGrpSpPr>
        <p:grpSpPr bwMode="white">
          <a:xfrm>
            <a:off x="548569" y="7406101"/>
            <a:ext cx="8747832" cy="261106"/>
            <a:chOff x="548569" y="7406123"/>
            <a:chExt cx="8747832" cy="261107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B58E6564-0BA6-45FC-BDA8-8ED52BCA917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 bwMode="white">
            <a:xfrm>
              <a:off x="548569" y="7406123"/>
              <a:ext cx="1075500" cy="245214"/>
            </a:xfrm>
            <a:prstGeom prst="rect">
              <a:avLst/>
            </a:prstGeom>
          </p:spPr>
        </p:pic>
        <p:sp>
          <p:nvSpPr>
            <p:cNvPr id="17" name="TextBox 3">
              <a:extLst>
                <a:ext uri="{FF2B5EF4-FFF2-40B4-BE49-F238E27FC236}">
                  <a16:creationId xmlns:a16="http://schemas.microsoft.com/office/drawing/2014/main" id="{1F13F489-DE28-4015-B023-1FE3B08CBA8F}"/>
                </a:ext>
              </a:extLst>
            </p:cNvPr>
            <p:cNvSpPr txBox="1">
              <a:spLocks noChangeArrowheads="1"/>
            </p:cNvSpPr>
            <p:nvPr userDrawn="1"/>
          </p:nvSpPr>
          <p:spPr bwMode="white">
            <a:xfrm>
              <a:off x="5334001" y="7528731"/>
              <a:ext cx="3962400" cy="1384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/>
              <a:r>
                <a:rPr lang="en-US" altLang="x-none" sz="900" b="0" i="0" dirty="0">
                  <a:solidFill>
                    <a:schemeClr val="tx1"/>
                  </a:solidFill>
                  <a:latin typeface="Amazon Ember" charset="0"/>
                  <a:ea typeface="Amazon Ember" charset="0"/>
                  <a:cs typeface="Amazon Ember" charset="0"/>
                </a:rPr>
                <a:t>© 2018, Amazon Web Services, Inc. or its affiliates. All rights reserved.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71C90DF-6F04-46B6-AA74-3B7E21AB6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6261" y="7435781"/>
            <a:ext cx="774274" cy="46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532409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w Sidebar Highlight - Log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5608761C-88B2-8C4C-8EB9-68310EC5FA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49" t="549" r="549" b="549"/>
          <a:stretch/>
        </p:blipFill>
        <p:spPr>
          <a:xfrm>
            <a:off x="2" y="0"/>
            <a:ext cx="14630400" cy="82296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32D201B-DF6B-564A-A4E3-73437FFD0553}"/>
              </a:ext>
            </a:extLst>
          </p:cNvPr>
          <p:cNvSpPr/>
          <p:nvPr userDrawn="1"/>
        </p:nvSpPr>
        <p:spPr bwMode="auto">
          <a:xfrm>
            <a:off x="197709" y="0"/>
            <a:ext cx="14432690" cy="8229600"/>
          </a:xfrm>
          <a:prstGeom prst="rect">
            <a:avLst/>
          </a:prstGeom>
          <a:solidFill>
            <a:srgbClr val="282828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92608" tIns="234086" rIns="292608" bIns="23408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49195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84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38EE41C5-353D-1844-9720-BB87DC8F544D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659194"/>
            <a:ext cx="3962400" cy="138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1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F71228-61A7-2045-92CE-BFE518A180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58448" y="7466135"/>
            <a:ext cx="1544474" cy="38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314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BAE40"/>
          </p15:clr>
        </p15:guide>
        <p15:guide id="2" pos="5568">
          <p15:clr>
            <a:srgbClr val="FBAE40"/>
          </p15:clr>
        </p15:guide>
        <p15:guide id="3" orient="horz" pos="16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wo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DD688C-88E4-4590-BAD4-3ADA849AE5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4" t="19847" r="19848" b="7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7F95915-D1D2-4E88-9B8E-D63E3E42A5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088" y="2891654"/>
            <a:ext cx="10462197" cy="1850571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31A1531-8FBF-445F-8866-846D214448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2032958"/>
            <a:ext cx="10462197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21" name="TextBox 3">
            <a:extLst>
              <a:ext uri="{FF2B5EF4-FFF2-40B4-BE49-F238E27FC236}">
                <a16:creationId xmlns:a16="http://schemas.microsoft.com/office/drawing/2014/main" id="{134845F9-9F61-4A66-AC78-EA6708F9BAF3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1825DA3F-11E7-4924-A6AA-8792C1BF7CF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B4F4AF-B9F9-44DD-8032-C8F97415FD9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9944C5C-0686-423C-AD25-BDC211CB61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913752"/>
            <a:ext cx="5010150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1E431EA-AF81-4444-BF12-AC455A98DD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23850" y="5367640"/>
            <a:ext cx="5010150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409E060-A600-4FC6-8319-7550123509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5775134" y="4913752"/>
            <a:ext cx="5010150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78EC8F1-696E-487F-80BF-317E4A5538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5775134" y="5367640"/>
            <a:ext cx="5010150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209176542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hree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67775C9-5EB2-4F23-84E6-8B2B579F2A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4" t="19847" r="19848" b="7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6A83D118-E0F2-497E-B52C-9187339527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088" y="2891654"/>
            <a:ext cx="10462197" cy="1850571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0D86F0A-47BB-48E2-BD11-D7549B2A2A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2032958"/>
            <a:ext cx="10462197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A532137D-F2FC-4AAE-87B0-5A504846A0E9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389C2339-1AD9-4FCC-94EF-1721C1E983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488E0C-BB7C-4C21-A837-E415B0ED2D0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0DC3C4F5-C09E-4675-A9E8-8B1927AEA1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913752"/>
            <a:ext cx="4302125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05ED587-3950-498B-8809-350E99ECF2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23850" y="5367640"/>
            <a:ext cx="4302125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9FCC8BDD-C466-4DE7-88BA-E166D630D42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4871787" y="4913752"/>
            <a:ext cx="4302125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1A5DCF4-0C78-4BC8-A8E1-5E731743E4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4871787" y="5367640"/>
            <a:ext cx="4302125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6F8A7F9C-EC28-40EB-9462-DA12BA09DF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white">
          <a:xfrm>
            <a:off x="9419724" y="4913752"/>
            <a:ext cx="4302125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3DBA0CC-DEF5-4A1B-A37B-E5853591B07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white">
          <a:xfrm>
            <a:off x="9419724" y="5367640"/>
            <a:ext cx="4302125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378040594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2827" cy="1079598"/>
          </a:xfrm>
        </p:spPr>
        <p:txBody>
          <a:bodyPr lIns="182880" tIns="146304" rIns="182880" bIns="146304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4777504"/>
      </p:ext>
    </p:extLst>
  </p:cSld>
  <p:clrMapOvr>
    <a:masterClrMapping/>
  </p:clrMapOvr>
  <p:transition>
    <p:fade/>
  </p:transition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Content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2827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3850" y="1427015"/>
            <a:ext cx="13982827" cy="267560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/>
            </a:lvl1pPr>
            <a:lvl2pPr>
              <a:spcAft>
                <a:spcPts val="800"/>
              </a:spcAft>
              <a:defRPr/>
            </a:lvl2pPr>
            <a:lvl3pPr>
              <a:spcAft>
                <a:spcPts val="800"/>
              </a:spcAft>
              <a:defRPr/>
            </a:lvl3pPr>
            <a:lvl4pPr>
              <a:spcAft>
                <a:spcPts val="800"/>
              </a:spcAft>
              <a:defRPr/>
            </a:lvl4pPr>
            <a:lvl5pPr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661400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Bulleted_Content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3046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3850" y="1427015"/>
            <a:ext cx="13983046" cy="267560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457200" indent="-457200">
              <a:spcAft>
                <a:spcPts val="800"/>
              </a:spcAft>
              <a:buFont typeface="Arial" panose="020B0604020202020204" pitchFamily="34" charset="0"/>
              <a:buChar char="•"/>
              <a:defRPr/>
            </a:lvl1pPr>
            <a:lvl2pPr marL="746288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2pPr>
            <a:lvl3pPr marL="1015213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3pPr>
            <a:lvl4pPr marL="1284138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4pPr>
            <a:lvl5pPr marL="1553063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35230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5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 lang="en-US" dirty="0"/>
            </a:lvl1pPr>
            <a:lvl2pPr>
              <a:spcAft>
                <a:spcPts val="800"/>
              </a:spcAft>
              <a:defRPr lang="en-US" dirty="0"/>
            </a:lvl2pPr>
            <a:lvl3pPr>
              <a:spcAft>
                <a:spcPts val="800"/>
              </a:spcAft>
              <a:defRPr lang="en-US" dirty="0"/>
            </a:lvl3pPr>
            <a:lvl4pPr>
              <a:spcAft>
                <a:spcPts val="800"/>
              </a:spcAft>
              <a:defRPr lang="en-US" dirty="0"/>
            </a:lvl4pPr>
            <a:lvl5pPr>
              <a:spcAft>
                <a:spcPts val="800"/>
              </a:spcAft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452095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 lang="en-US" dirty="0"/>
            </a:lvl1pPr>
            <a:lvl2pPr>
              <a:spcAft>
                <a:spcPts val="800"/>
              </a:spcAft>
              <a:defRPr lang="en-US" dirty="0"/>
            </a:lvl2pPr>
            <a:lvl3pPr>
              <a:spcAft>
                <a:spcPts val="800"/>
              </a:spcAft>
              <a:defRPr lang="en-US" dirty="0"/>
            </a:lvl3pPr>
            <a:lvl4pPr>
              <a:spcAft>
                <a:spcPts val="800"/>
              </a:spcAft>
              <a:defRPr lang="en-US" dirty="0"/>
            </a:lvl4pPr>
            <a:lvl5pPr>
              <a:spcAft>
                <a:spcPts val="800"/>
              </a:spcAft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26291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Bulleted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6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 marL="457200" indent="-4572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1pPr>
            <a:lvl2pPr marL="74628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2pPr>
            <a:lvl3pPr marL="101521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3pPr>
            <a:lvl4pPr marL="128413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4pPr>
            <a:lvl5pPr marL="155306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452096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 marL="457200" indent="-4572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1pPr>
            <a:lvl2pPr marL="74628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2pPr>
            <a:lvl3pPr marL="101521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3pPr>
            <a:lvl4pPr marL="128413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4pPr>
            <a:lvl5pPr marL="155306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411005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088" y="347413"/>
            <a:ext cx="13987008" cy="1079598"/>
          </a:xfrm>
          <a:prstGeom prst="rect">
            <a:avLst/>
          </a:prstGeom>
        </p:spPr>
        <p:txBody>
          <a:bodyPr vert="horz" wrap="square" lIns="182880" tIns="146304" rIns="182880" bIns="146304" rtlCol="0" anchor="t"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23089" y="1427015"/>
            <a:ext cx="13984225" cy="2265236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9" r:id="rId1"/>
    <p:sldLayoutId id="2147484266" r:id="rId2"/>
    <p:sldLayoutId id="2147484360" r:id="rId3"/>
    <p:sldLayoutId id="2147484361" r:id="rId4"/>
    <p:sldLayoutId id="2147484337" r:id="rId5"/>
    <p:sldLayoutId id="2147484372" r:id="rId6"/>
    <p:sldLayoutId id="2147484440" r:id="rId7"/>
    <p:sldLayoutId id="2147484359" r:id="rId8"/>
    <p:sldLayoutId id="2147484441" r:id="rId9"/>
    <p:sldLayoutId id="2147484369" r:id="rId10"/>
    <p:sldLayoutId id="2147484295" r:id="rId11"/>
    <p:sldLayoutId id="2147484370" r:id="rId12"/>
    <p:sldLayoutId id="2147484371" r:id="rId13"/>
    <p:sldLayoutId id="2147484249" r:id="rId14"/>
    <p:sldLayoutId id="2147484347" r:id="rId15"/>
    <p:sldLayoutId id="2147484364" r:id="rId16"/>
    <p:sldLayoutId id="2147484338" r:id="rId17"/>
    <p:sldLayoutId id="2147484437" r:id="rId18"/>
    <p:sldLayoutId id="2147484442" r:id="rId19"/>
    <p:sldLayoutId id="2147484309" r:id="rId20"/>
    <p:sldLayoutId id="2147484373" r:id="rId21"/>
    <p:sldLayoutId id="2147484443" r:id="rId22"/>
    <p:sldLayoutId id="2147484444" r:id="rId23"/>
    <p:sldLayoutId id="2147484445" r:id="rId24"/>
  </p:sldLayoutIdLst>
  <p:transition>
    <p:fade/>
  </p:transition>
  <p:hf hdr="0" dt="0"/>
  <p:txStyles>
    <p:titleStyle>
      <a:lvl1pPr algn="l" defTabSz="1097278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20" baseline="0" dirty="0">
          <a:ln w="3175">
            <a:noFill/>
          </a:ln>
          <a:solidFill>
            <a:schemeClr val="tx2"/>
          </a:solidFill>
          <a:effectLst/>
          <a:latin typeface="Amazon Ember Light" panose="020B0403020204020204" pitchFamily="34" charset="0"/>
          <a:ea typeface="Amazon Ember Light" panose="020B0403020204020204" pitchFamily="34" charset="0"/>
          <a:cs typeface="Amazon Ember Light" panose="020B0403020204020204" pitchFamily="34" charset="0"/>
        </a:defRPr>
      </a:lvl1pPr>
    </p:titleStyle>
    <p:bodyStyle>
      <a:lvl1pPr marL="0" marR="0" indent="0" algn="l" defTabSz="109727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None/>
        <a:tabLst/>
        <a:defRPr sz="3200" b="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1pPr>
      <a:lvl2pPr marL="403388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4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2pPr>
      <a:lvl3pPr marL="672313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4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3pPr>
      <a:lvl4pPr marL="941238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0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4pPr>
      <a:lvl5pPr marL="1210163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0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5pPr>
      <a:lvl6pPr marL="3017513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6pPr>
      <a:lvl7pPr marL="3566153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7pPr>
      <a:lvl8pPr marL="4114792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8pPr>
      <a:lvl9pPr marL="4663432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1pPr>
      <a:lvl2pPr marL="548639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2pPr>
      <a:lvl3pPr marL="1097278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3pPr>
      <a:lvl4pPr marL="1645917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4pPr>
      <a:lvl5pPr marL="2194555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5pPr>
      <a:lvl6pPr marL="2743195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6pPr>
      <a:lvl7pPr marL="3291833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7pPr>
      <a:lvl8pPr marL="3840472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8pPr>
      <a:lvl9pPr marL="4389112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0" userDrawn="1">
          <p15:clr>
            <a:srgbClr val="5ACBF0"/>
          </p15:clr>
        </p15:guide>
        <p15:guide id="2" pos="204" userDrawn="1">
          <p15:clr>
            <a:srgbClr val="5ACBF0"/>
          </p15:clr>
        </p15:guide>
        <p15:guide id="3" pos="881" userDrawn="1">
          <p15:clr>
            <a:srgbClr val="5ACBF0"/>
          </p15:clr>
        </p15:guide>
        <p15:guide id="4" pos="1559" userDrawn="1">
          <p15:clr>
            <a:srgbClr val="5ACBF0"/>
          </p15:clr>
        </p15:guide>
        <p15:guide id="5" pos="2236" userDrawn="1">
          <p15:clr>
            <a:srgbClr val="5ACBF0"/>
          </p15:clr>
        </p15:guide>
        <p15:guide id="6" pos="2914" userDrawn="1">
          <p15:clr>
            <a:srgbClr val="5ACBF0"/>
          </p15:clr>
        </p15:guide>
        <p15:guide id="7" pos="3592" userDrawn="1">
          <p15:clr>
            <a:srgbClr val="5ACBF0"/>
          </p15:clr>
        </p15:guide>
        <p15:guide id="8" pos="4269" userDrawn="1">
          <p15:clr>
            <a:srgbClr val="5ACBF0"/>
          </p15:clr>
        </p15:guide>
        <p15:guide id="9" pos="4944" userDrawn="1">
          <p15:clr>
            <a:srgbClr val="5ACBF0"/>
          </p15:clr>
        </p15:guide>
        <p15:guide id="10" pos="5624" userDrawn="1">
          <p15:clr>
            <a:srgbClr val="5ACBF0"/>
          </p15:clr>
        </p15:guide>
        <p15:guide id="11" pos="6302" userDrawn="1">
          <p15:clr>
            <a:srgbClr val="5ACBF0"/>
          </p15:clr>
        </p15:guide>
        <p15:guide id="12" pos="6980" userDrawn="1">
          <p15:clr>
            <a:srgbClr val="5ACBF0"/>
          </p15:clr>
        </p15:guide>
        <p15:guide id="13" pos="7657" userDrawn="1">
          <p15:clr>
            <a:srgbClr val="5ACBF0"/>
          </p15:clr>
        </p15:guide>
        <p15:guide id="14" pos="8335" userDrawn="1">
          <p15:clr>
            <a:srgbClr val="5ACBF0"/>
          </p15:clr>
        </p15:guide>
        <p15:guide id="15" pos="9012" userDrawn="1">
          <p15:clr>
            <a:srgbClr val="5ACBF0"/>
          </p15:clr>
        </p15:guide>
        <p15:guide id="16" pos="339" userDrawn="1">
          <p15:clr>
            <a:srgbClr val="C35EA4"/>
          </p15:clr>
        </p15:guide>
        <p15:guide id="17" pos="8877" userDrawn="1">
          <p15:clr>
            <a:srgbClr val="C35EA4"/>
          </p15:clr>
        </p15:guide>
        <p15:guide id="18" orient="horz" pos="912" userDrawn="1">
          <p15:clr>
            <a:srgbClr val="5ACBF0"/>
          </p15:clr>
        </p15:guide>
        <p15:guide id="19" orient="horz" pos="1575" userDrawn="1">
          <p15:clr>
            <a:srgbClr val="5ACBF0"/>
          </p15:clr>
        </p15:guide>
        <p15:guide id="20" orient="horz" pos="2253" userDrawn="1">
          <p15:clr>
            <a:srgbClr val="5ACBF0"/>
          </p15:clr>
        </p15:guide>
        <p15:guide id="21" orient="horz" pos="2931" userDrawn="1">
          <p15:clr>
            <a:srgbClr val="5ACBF0"/>
          </p15:clr>
        </p15:guide>
        <p15:guide id="22" orient="horz" pos="3609" userDrawn="1">
          <p15:clr>
            <a:srgbClr val="5ACBF0"/>
          </p15:clr>
        </p15:guide>
        <p15:guide id="23" orient="horz" pos="4286" userDrawn="1">
          <p15:clr>
            <a:srgbClr val="5ACBF0"/>
          </p15:clr>
        </p15:guide>
        <p15:guide id="24" orient="horz" pos="4964" userDrawn="1">
          <p15:clr>
            <a:srgbClr val="5ACBF0"/>
          </p15:clr>
        </p15:guide>
        <p15:guide id="25" orient="horz" pos="355" userDrawn="1">
          <p15:clr>
            <a:srgbClr val="C35EA4"/>
          </p15:clr>
        </p15:guide>
        <p15:guide id="26" orient="horz" pos="4829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tags" Target="../tags/tag2.xml"/><Relationship Id="rId7" Type="http://schemas.openxmlformats.org/officeDocument/2006/relationships/image" Target="../media/image24.emf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5.xml"/><Relationship Id="rId10" Type="http://schemas.openxmlformats.org/officeDocument/2006/relationships/image" Target="../media/image27.emf"/><Relationship Id="rId4" Type="http://schemas.openxmlformats.org/officeDocument/2006/relationships/slideLayout" Target="../slideLayouts/slideLayout24.xml"/><Relationship Id="rId9" Type="http://schemas.openxmlformats.org/officeDocument/2006/relationships/image" Target="../media/image2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u.edu/parent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546632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C7C76-6ADE-324B-AEEE-5660DD45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Concept: A room with many doors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C3B46D8-F42D-4CFC-8A9F-285B95F4AEBB}"/>
              </a:ext>
            </a:extLst>
          </p:cNvPr>
          <p:cNvGrpSpPr/>
          <p:nvPr/>
        </p:nvGrpSpPr>
        <p:grpSpPr>
          <a:xfrm>
            <a:off x="3205342" y="1320128"/>
            <a:ext cx="8222500" cy="6072145"/>
            <a:chOff x="3205342" y="1320128"/>
            <a:chExt cx="8222500" cy="6072145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DCA0648-9CAF-46DD-AEB3-EDF2123C6819}"/>
                </a:ext>
              </a:extLst>
            </p:cNvPr>
            <p:cNvGrpSpPr/>
            <p:nvPr/>
          </p:nvGrpSpPr>
          <p:grpSpPr>
            <a:xfrm>
              <a:off x="3205342" y="1320128"/>
              <a:ext cx="8222500" cy="6072145"/>
              <a:chOff x="3205342" y="1320128"/>
              <a:chExt cx="8222500" cy="6072145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BFF2633F-46C6-AB43-BB87-0909881189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5342" y="1320128"/>
                <a:ext cx="8222500" cy="6072145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33B8FC9-30BB-4E40-AAE9-A8E2FC00A18B}"/>
                  </a:ext>
                </a:extLst>
              </p:cNvPr>
              <p:cNvSpPr/>
              <p:nvPr/>
            </p:nvSpPr>
            <p:spPr bwMode="auto">
              <a:xfrm>
                <a:off x="6142616" y="3399415"/>
                <a:ext cx="2119257" cy="365760"/>
              </a:xfrm>
              <a:prstGeom prst="rect">
                <a:avLst/>
              </a:prstGeom>
              <a:solidFill>
                <a:srgbClr val="28282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s-419" sz="2400" b="1" dirty="0">
                    <a:solidFill>
                      <a:srgbClr val="FE9900"/>
                    </a:solidFill>
                    <a:latin typeface="Ink Free" panose="03080402000500000000" pitchFamily="66" charset="0"/>
                    <a:ea typeface="Segoe UI" pitchFamily="34" charset="0"/>
                    <a:cs typeface="Segoe UI" pitchFamily="34" charset="0"/>
                  </a:rPr>
                  <a:t>Amazon ES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E5BA587-B3BA-4E11-87CC-875B1C52F622}"/>
                  </a:ext>
                </a:extLst>
              </p:cNvPr>
              <p:cNvSpPr/>
              <p:nvPr/>
            </p:nvSpPr>
            <p:spPr bwMode="auto">
              <a:xfrm>
                <a:off x="6336252" y="4043882"/>
                <a:ext cx="1920240" cy="365760"/>
              </a:xfrm>
              <a:prstGeom prst="rect">
                <a:avLst/>
              </a:prstGeom>
              <a:solidFill>
                <a:srgbClr val="28282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s-419" sz="2100" b="1" dirty="0">
                    <a:solidFill>
                      <a:srgbClr val="FE9900"/>
                    </a:solidFill>
                    <a:latin typeface="Ink Free" panose="03080402000500000000" pitchFamily="66" charset="0"/>
                    <a:ea typeface="Segoe UI" pitchFamily="34" charset="0"/>
                    <a:cs typeface="Segoe UI" pitchFamily="34" charset="0"/>
                  </a:rPr>
                  <a:t>AWS Lambda</a:t>
                </a: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D4E3CAF-24BF-461D-9F98-FF00C121C6E4}"/>
                </a:ext>
              </a:extLst>
            </p:cNvPr>
            <p:cNvSpPr/>
            <p:nvPr/>
          </p:nvSpPr>
          <p:spPr bwMode="auto">
            <a:xfrm>
              <a:off x="3786687" y="1427011"/>
              <a:ext cx="1645920" cy="251182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s-419" sz="1700" b="1" dirty="0">
                  <a:solidFill>
                    <a:schemeClr val="tx1"/>
                  </a:solidFill>
                  <a:latin typeface="Ink Free" panose="03080402000500000000" pitchFamily="66" charset="0"/>
                  <a:ea typeface="Segoe UI" pitchFamily="34" charset="0"/>
                  <a:cs typeface="Segoe UI" pitchFamily="34" charset="0"/>
                </a:rPr>
                <a:t>Stakeholders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260950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34A5F-27E6-DB40-BEF1-DC2F96DA3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designer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CAB86-843B-7A43-943E-8A018A759A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3088" y="1396535"/>
            <a:ext cx="6801281" cy="5494838"/>
          </a:xfrm>
        </p:spPr>
        <p:txBody>
          <a:bodyPr/>
          <a:lstStyle/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2800" dirty="0"/>
              <a:t>Amazon Cognito-based login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2800" dirty="0"/>
              <a:t>Add, edit, delete questions</a:t>
            </a:r>
            <a:endParaRPr lang="en-US" sz="2800" dirty="0">
              <a:solidFill>
                <a:srgbClr val="FFFFFF"/>
              </a:solidFill>
              <a:latin typeface="Amazon Ember" panose="02000000000000000000" pitchFamily="2" charset="0"/>
            </a:endParaRP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2800" dirty="0"/>
              <a:t>Filter on question identifiers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2800" dirty="0"/>
              <a:t>Testing questions/ </a:t>
            </a:r>
            <a:br>
              <a:rPr lang="en-US" sz="2800" dirty="0"/>
            </a:br>
            <a:r>
              <a:rPr lang="en-US" sz="2800" dirty="0"/>
              <a:t>troubleshooting/tuning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2800" dirty="0"/>
              <a:t>Batch testing all questions 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2800" dirty="0"/>
              <a:t>Export/</a:t>
            </a:r>
            <a:r>
              <a:rPr lang="en-US" sz="2800" dirty="0">
                <a:solidFill>
                  <a:srgbClr val="FFFFFF"/>
                </a:solidFill>
              </a:rPr>
              <a:t>backup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FF"/>
                </a:solidFill>
                <a:latin typeface="Amazon Ember" panose="02000000000000000000" pitchFamily="2" charset="0"/>
              </a:rPr>
              <a:t>Import/restore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2800" dirty="0"/>
              <a:t>Export intents to build an</a:t>
            </a:r>
            <a:br>
              <a:rPr lang="en-US" sz="2800" dirty="0"/>
            </a:br>
            <a:r>
              <a:rPr lang="en-US" sz="2800" dirty="0"/>
              <a:t>Alexa skill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939AE1C-2179-FC44-8C62-6A726C891CE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33DE73-CE8D-6441-8810-874CB6BA5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839" y="0"/>
            <a:ext cx="8311879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44197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E40F2AB-35FD-7846-A52D-353C0C2E1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088" y="347414"/>
            <a:ext cx="13987008" cy="1079598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723BF4-E62C-6146-87CE-B42A36E5C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396" y="747430"/>
            <a:ext cx="9023416" cy="748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01857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0CE41-F5D8-344B-8703-3A5DAFE36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hooks: Enabling advanced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2B64F-C92E-4E47-9FBD-1F086BB16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090" y="1427016"/>
            <a:ext cx="13984225" cy="5983946"/>
          </a:xfrm>
        </p:spPr>
        <p:txBody>
          <a:bodyPr/>
          <a:lstStyle/>
          <a:p>
            <a:r>
              <a:rPr lang="en-US" sz="2200" dirty="0"/>
              <a:t>Some questions can’t be answered from </a:t>
            </a:r>
            <a:r>
              <a:rPr lang="en-US" sz="2200" dirty="0">
                <a:solidFill>
                  <a:srgbClr val="FFFFFF"/>
                </a:solidFill>
              </a:rPr>
              <a:t>static text</a:t>
            </a:r>
            <a:r>
              <a:rPr lang="en-US" sz="2200" dirty="0"/>
              <a:t> in </a:t>
            </a:r>
            <a:br>
              <a:rPr lang="en-US" sz="2200" dirty="0"/>
            </a:br>
            <a:r>
              <a:rPr lang="en-US" sz="2200" dirty="0"/>
              <a:t>Amazon </a:t>
            </a:r>
            <a:r>
              <a:rPr lang="en-US" sz="2200" dirty="0">
                <a:solidFill>
                  <a:srgbClr val="FFFFFF"/>
                </a:solidFill>
              </a:rPr>
              <a:t>Elasticsearch Service (Amazon ES)</a:t>
            </a:r>
            <a:r>
              <a:rPr lang="en-US" sz="2200" dirty="0"/>
              <a:t>, </a:t>
            </a:r>
            <a:r>
              <a:rPr lang="en-US" sz="2200" dirty="0">
                <a:solidFill>
                  <a:srgbClr val="FFFFFF"/>
                </a:solidFill>
              </a:rPr>
              <a:t>such as</a:t>
            </a:r>
            <a:r>
              <a:rPr lang="en-US" sz="2200" dirty="0"/>
              <a:t>:</a:t>
            </a:r>
          </a:p>
          <a:p>
            <a:pPr marL="931998" lvl="1" indent="-228618">
              <a:buFont typeface="Arial" panose="020B0604020202020204" pitchFamily="34" charset="0"/>
              <a:buChar char="•"/>
            </a:pPr>
            <a:r>
              <a:rPr lang="en-US" sz="1800" dirty="0"/>
              <a:t>“What time do you close today?”</a:t>
            </a:r>
          </a:p>
          <a:p>
            <a:pPr marL="931998" lvl="1" indent="-228618">
              <a:buFont typeface="Arial" panose="020B0604020202020204" pitchFamily="34" charset="0"/>
              <a:buChar char="•"/>
            </a:pPr>
            <a:r>
              <a:rPr lang="en-US" sz="1800" dirty="0"/>
              <a:t>“When have the last solar flares occurred?”</a:t>
            </a:r>
          </a:p>
          <a:p>
            <a:endParaRPr lang="en-US" sz="1800" dirty="0"/>
          </a:p>
          <a:p>
            <a:r>
              <a:rPr lang="en-US" sz="2200" b="1" dirty="0"/>
              <a:t>Introducing </a:t>
            </a:r>
            <a:r>
              <a:rPr lang="en-US" sz="2200" b="1" dirty="0">
                <a:solidFill>
                  <a:schemeClr val="accent4"/>
                </a:solidFill>
                <a:latin typeface="+mn-lt"/>
              </a:rPr>
              <a:t>Lambda hooks</a:t>
            </a:r>
          </a:p>
          <a:p>
            <a:pPr marL="931998" lvl="1" indent="-228618">
              <a:buFont typeface="Arial" panose="020B0604020202020204" pitchFamily="34" charset="0"/>
              <a:buChar char="•"/>
            </a:pPr>
            <a:r>
              <a:rPr lang="en-US" sz="1800" dirty="0"/>
              <a:t>Extend QnABot with your own </a:t>
            </a:r>
            <a:r>
              <a:rPr lang="en-US" sz="1800" dirty="0">
                <a:solidFill>
                  <a:srgbClr val="FFFFFF"/>
                </a:solidFill>
              </a:rPr>
              <a:t>Lambda functions</a:t>
            </a:r>
            <a:r>
              <a:rPr lang="en-US" sz="1800" dirty="0"/>
              <a:t> </a:t>
            </a:r>
          </a:p>
          <a:p>
            <a:pPr marL="931998" lvl="1" indent="-228618">
              <a:buFont typeface="Arial" panose="020B0604020202020204" pitchFamily="34" charset="0"/>
              <a:buChar char="•"/>
            </a:pPr>
            <a:r>
              <a:rPr lang="en-US" sz="1800" dirty="0"/>
              <a:t>Associate your Lambda to any item in content </a:t>
            </a:r>
            <a:r>
              <a:rPr lang="en-US" sz="1800" dirty="0">
                <a:solidFill>
                  <a:srgbClr val="FFFFFF"/>
                </a:solidFill>
              </a:rPr>
              <a:t>designer</a:t>
            </a:r>
            <a:endParaRPr lang="en-US" sz="1800" dirty="0">
              <a:solidFill>
                <a:srgbClr val="FFFFFF"/>
              </a:solidFill>
              <a:latin typeface="Amazon Ember" panose="02000000000000000000" pitchFamily="2" charset="0"/>
            </a:endParaRPr>
          </a:p>
          <a:p>
            <a:pPr marL="931998" lvl="1" indent="-228618">
              <a:buFont typeface="Arial" panose="020B0604020202020204" pitchFamily="34" charset="0"/>
              <a:buChar char="•"/>
            </a:pPr>
            <a:r>
              <a:rPr lang="en-US" sz="1800" dirty="0"/>
              <a:t>Your Lambda </a:t>
            </a:r>
            <a:r>
              <a:rPr lang="en-US" sz="1800" dirty="0">
                <a:solidFill>
                  <a:srgbClr val="FFFFFF"/>
                </a:solidFill>
              </a:rPr>
              <a:t>will be called</a:t>
            </a:r>
            <a:r>
              <a:rPr lang="en-US" sz="1800" dirty="0"/>
              <a:t> by QnABot when that item is matched</a:t>
            </a:r>
          </a:p>
          <a:p>
            <a:pPr marL="931998" lvl="1" indent="-228618">
              <a:buFont typeface="Arial" panose="020B0604020202020204" pitchFamily="34" charset="0"/>
              <a:buChar char="•"/>
            </a:pPr>
            <a:r>
              <a:rPr lang="en-US" sz="1800" dirty="0"/>
              <a:t>Your Lambda can either:</a:t>
            </a:r>
          </a:p>
          <a:p>
            <a:pPr marL="1339925" lvl="2" indent="-257196">
              <a:buFont typeface="+mj-lt"/>
              <a:buAutoNum type="arabicPeriod"/>
            </a:pPr>
            <a:r>
              <a:rPr lang="en-US" sz="1400" b="1" dirty="0">
                <a:solidFill>
                  <a:schemeClr val="accent4"/>
                </a:solidFill>
              </a:rPr>
              <a:t>Create a dynamic answer </a:t>
            </a:r>
            <a:r>
              <a:rPr lang="en-US" sz="1400" dirty="0"/>
              <a:t>(</a:t>
            </a:r>
            <a:r>
              <a:rPr lang="en-US" sz="1400" dirty="0">
                <a:solidFill>
                  <a:srgbClr val="FFFFFF"/>
                </a:solidFill>
              </a:rPr>
              <a:t>e.g.,</a:t>
            </a:r>
            <a:r>
              <a:rPr lang="en-US" sz="1400" dirty="0"/>
              <a:t> “What time do you close today?”)</a:t>
            </a:r>
          </a:p>
          <a:p>
            <a:pPr marL="1339925" lvl="2" indent="-257196">
              <a:buFont typeface="+mj-lt"/>
              <a:buAutoNum type="arabicPeriod"/>
            </a:pPr>
            <a:r>
              <a:rPr lang="en-US" sz="1400" b="1" dirty="0">
                <a:solidFill>
                  <a:schemeClr val="accent4"/>
                </a:solidFill>
              </a:rPr>
              <a:t>Redirect to a different question </a:t>
            </a:r>
            <a:r>
              <a:rPr lang="en-US" sz="1400" dirty="0"/>
              <a:t>(</a:t>
            </a:r>
            <a:r>
              <a:rPr lang="en-US" sz="1400" dirty="0">
                <a:solidFill>
                  <a:srgbClr val="FFFFFF"/>
                </a:solidFill>
              </a:rPr>
              <a:t>e.g.,</a:t>
            </a:r>
            <a:r>
              <a:rPr lang="en-US" sz="1400" dirty="0"/>
              <a:t> “Next room or previous room.”)</a:t>
            </a:r>
            <a:endParaRPr lang="en-US" sz="1800" dirty="0"/>
          </a:p>
          <a:p>
            <a:endParaRPr lang="en-US" sz="2168" i="1" dirty="0"/>
          </a:p>
          <a:p>
            <a:endParaRPr lang="en-US" sz="1800" b="1" dirty="0"/>
          </a:p>
        </p:txBody>
      </p:sp>
      <p:sp>
        <p:nvSpPr>
          <p:cNvPr id="5" name="7-Point Star 4">
            <a:extLst>
              <a:ext uri="{FF2B5EF4-FFF2-40B4-BE49-F238E27FC236}">
                <a16:creationId xmlns:a16="http://schemas.microsoft.com/office/drawing/2014/main" id="{455A6E7A-082A-114E-91D7-45D2CCEDCCD9}"/>
              </a:ext>
            </a:extLst>
          </p:cNvPr>
          <p:cNvSpPr/>
          <p:nvPr/>
        </p:nvSpPr>
        <p:spPr>
          <a:xfrm>
            <a:off x="8481599" y="1529260"/>
            <a:ext cx="5577840" cy="5125110"/>
          </a:xfrm>
          <a:prstGeom prst="star7">
            <a:avLst>
              <a:gd name="adj" fmla="val 32711"/>
              <a:gd name="hf" fmla="val 102572"/>
              <a:gd name="vf" fmla="val 10521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  <a:p>
            <a:pPr algn="ctr"/>
            <a:endParaRPr lang="en-US" sz="1400" dirty="0">
              <a:solidFill>
                <a:schemeClr val="bg1"/>
              </a:solidFill>
            </a:endParaRP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Lambda hooks can be used for all sorts of things!</a:t>
            </a:r>
          </a:p>
          <a:p>
            <a:pPr marL="171463" indent="-171463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Look up external content</a:t>
            </a:r>
            <a:br>
              <a:rPr lang="en-US" sz="1100" dirty="0">
                <a:solidFill>
                  <a:schemeClr val="bg1"/>
                </a:solidFill>
              </a:rPr>
            </a:br>
            <a:endParaRPr lang="en-US" sz="1100" dirty="0">
              <a:solidFill>
                <a:schemeClr val="bg1"/>
              </a:solidFill>
            </a:endParaRP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Log what the user says/capture feedback</a:t>
            </a:r>
            <a:br>
              <a:rPr lang="en-US" sz="1100" dirty="0">
                <a:solidFill>
                  <a:schemeClr val="bg1"/>
                </a:solidFill>
              </a:rPr>
            </a:br>
            <a:endParaRPr lang="en-US" sz="1100" dirty="0">
              <a:solidFill>
                <a:schemeClr val="bg1"/>
              </a:solidFill>
            </a:endParaRP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Navigate backward and forward through items</a:t>
            </a:r>
            <a:br>
              <a:rPr lang="en-US" sz="1100" dirty="0">
                <a:solidFill>
                  <a:schemeClr val="bg1"/>
                </a:solidFill>
              </a:rPr>
            </a:br>
            <a:endParaRPr lang="en-US" sz="1100" dirty="0">
              <a:solidFill>
                <a:schemeClr val="bg1"/>
              </a:solidFill>
            </a:endParaRP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Perform actions based on user command, such as:</a:t>
            </a:r>
          </a:p>
          <a:p>
            <a:pPr marL="1012112" lvl="2"/>
            <a:r>
              <a:rPr lang="en-US" sz="1100" i="1" dirty="0">
                <a:solidFill>
                  <a:schemeClr val="bg1"/>
                </a:solidFill>
              </a:rPr>
              <a:t>- Send email</a:t>
            </a:r>
          </a:p>
          <a:p>
            <a:pPr marL="1012112" lvl="2"/>
            <a:r>
              <a:rPr lang="en-US" sz="1100" i="1" dirty="0">
                <a:solidFill>
                  <a:schemeClr val="bg1"/>
                </a:solidFill>
              </a:rPr>
              <a:t>- Control IoT devices</a:t>
            </a:r>
            <a:br>
              <a:rPr lang="en-US" sz="1100" i="1" dirty="0">
                <a:solidFill>
                  <a:schemeClr val="bg1"/>
                </a:solidFill>
              </a:rPr>
            </a:br>
            <a:endParaRPr lang="en-US" sz="1100" i="1" dirty="0">
              <a:solidFill>
                <a:schemeClr val="bg1"/>
              </a:solidFill>
            </a:endParaRP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Route utterance to another bot for specialized handling</a:t>
            </a:r>
            <a:endParaRPr lang="en-US" sz="11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16094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3E345-2D4A-7A4D-8470-A22D583E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D18B7-7967-0F44-8F18-5B58EAD87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089" y="1241559"/>
            <a:ext cx="13984225" cy="6803466"/>
          </a:xfrm>
        </p:spPr>
        <p:txBody>
          <a:bodyPr/>
          <a:lstStyle/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Step 1 – Deploy your own QnABot (already deployed)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Step 2 – Manage questions and answers, test the simple bot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Step 3 – Deploy on your website using the chatbot UI </a:t>
            </a:r>
          </a:p>
          <a:p>
            <a:r>
              <a:rPr lang="en-US" sz="3360" dirty="0"/>
              <a:t>Optional steps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Step 4 – Integrate QnABot with an Amazon Connect call center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Step 5 – Deploy your QnABot as an Alexa skill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Step 6 – Integrate QnABot with SMS (using Twilio)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Step 7 – Monitor QnABot usage and user feedback using Kibana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Step 8 – Customize QnABot with Lambda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Workshop cleanup</a:t>
            </a:r>
          </a:p>
        </p:txBody>
      </p:sp>
    </p:spTree>
    <p:extLst>
      <p:ext uri="{BB962C8B-B14F-4D97-AF65-F5344CB8AC3E}">
        <p14:creationId xmlns:p14="http://schemas.microsoft.com/office/powerpoint/2010/main" val="43005544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B926F-A3B9-B342-BB91-6132CE7E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the workshop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A53CC8-C3DC-1644-932B-68E826DA2150}"/>
              </a:ext>
            </a:extLst>
          </p:cNvPr>
          <p:cNvSpPr/>
          <p:nvPr/>
        </p:nvSpPr>
        <p:spPr>
          <a:xfrm>
            <a:off x="634141" y="2062503"/>
            <a:ext cx="13245737" cy="3049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Aft>
                <a:spcPts val="2160"/>
              </a:spcAft>
            </a:pPr>
            <a:r>
              <a:rPr lang="en-US" sz="288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Workshop instructions</a:t>
            </a:r>
          </a:p>
          <a:p>
            <a:pPr algn="ctr">
              <a:lnSpc>
                <a:spcPct val="90000"/>
              </a:lnSpc>
              <a:spcAft>
                <a:spcPts val="2160"/>
              </a:spcAft>
            </a:pPr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https://www.amazon.com/qnabot-workshop </a:t>
            </a:r>
            <a:b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and click the link to 2019 instructions, or use the following:</a:t>
            </a:r>
          </a:p>
          <a:p>
            <a:pPr algn="ctr">
              <a:lnSpc>
                <a:spcPct val="90000"/>
              </a:lnSpc>
              <a:spcAft>
                <a:spcPts val="2160"/>
              </a:spcAft>
            </a:pPr>
            <a:r>
              <a:rPr lang="en-US" sz="3600" dirty="0"/>
              <a:t>https://</a:t>
            </a:r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aws</a:t>
            </a:r>
            <a:r>
              <a:rPr lang="en-US" sz="3600" dirty="0"/>
              <a:t>-samples/</a:t>
            </a:r>
            <a:r>
              <a:rPr lang="en-US" sz="3600" dirty="0" err="1"/>
              <a:t>aws</a:t>
            </a:r>
            <a:r>
              <a:rPr lang="en-US" sz="3600" dirty="0"/>
              <a:t>-ai-</a:t>
            </a:r>
            <a:r>
              <a:rPr lang="en-US" sz="3600" dirty="0" err="1"/>
              <a:t>qna</a:t>
            </a:r>
            <a:r>
              <a:rPr lang="en-US" sz="3600" dirty="0"/>
              <a:t>-bot/blob/master/workshops/reinvent2019/</a:t>
            </a:r>
            <a:r>
              <a:rPr lang="en-US" sz="3600" dirty="0" err="1"/>
              <a:t>readme.md</a:t>
            </a:r>
            <a:endParaRPr lang="en-US" sz="36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A275744-3BC9-B24D-A83C-995936396318}"/>
              </a:ext>
            </a:extLst>
          </p:cNvPr>
          <p:cNvGrpSpPr/>
          <p:nvPr/>
        </p:nvGrpSpPr>
        <p:grpSpPr>
          <a:xfrm>
            <a:off x="6114010" y="5747870"/>
            <a:ext cx="2286000" cy="2286000"/>
            <a:chOff x="9918700" y="4876800"/>
            <a:chExt cx="2286000" cy="2286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72879C3-F9E2-484B-B8F3-8AD1CE1AC4E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918700" y="4876800"/>
              <a:ext cx="2286000" cy="2286000"/>
            </a:xfrm>
            <a:prstGeom prst="rect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240397-1233-8E44-8219-757116C7E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60000" y="5067300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524068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908" y="1908"/>
          <a:ext cx="1906" cy="1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think-cell Slide" r:id="rId6" imgW="470" imgH="469" progId="TCLayout.ActiveDocument.1">
                  <p:embed/>
                </p:oleObj>
              </mc:Choice>
              <mc:Fallback>
                <p:oleObj name="think-cell Slide" r:id="rId6" imgW="470" imgH="469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08" y="1908"/>
                        <a:ext cx="1906" cy="1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2"/>
            <a:ext cx="190501" cy="19050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 defTabSz="731502">
              <a:spcBef>
                <a:spcPct val="0"/>
              </a:spcBef>
              <a:spcAft>
                <a:spcPct val="0"/>
              </a:spcAft>
            </a:pPr>
            <a:endParaRPr lang="en-US" sz="5120" dirty="0">
              <a:solidFill>
                <a:srgbClr val="FFFFFF"/>
              </a:solidFill>
              <a:latin typeface="Amazon Ember Light" panose="020B0403020204020204"/>
              <a:cs typeface="Arial" panose="020B0604020202020204" pitchFamily="34" charset="0"/>
              <a:sym typeface="Amazon Ember Light" panose="020B0403020204020204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426935" y="2059273"/>
            <a:ext cx="10152379" cy="1004634"/>
          </a:xfrm>
        </p:spPr>
        <p:txBody>
          <a:bodyPr anchor="ctr" anchorCtr="0"/>
          <a:lstStyle/>
          <a:p>
            <a:r>
              <a:rPr lang="en-US" sz="2560" dirty="0">
                <a:solidFill>
                  <a:schemeClr val="tx1"/>
                </a:solidFill>
                <a:latin typeface="+mn-lt"/>
                <a:ea typeface="Amazon Ember Light" panose="020B0403020204020204" pitchFamily="34" charset="0"/>
                <a:cs typeface="Amazon Ember Light" panose="020B0403020204020204" pitchFamily="34" charset="0"/>
              </a:rPr>
              <a:t>Role-based ML learning paths for developers, data scientists, data platform engineers, and business decision makers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idx="4294967295"/>
          </p:nvPr>
        </p:nvSpPr>
        <p:spPr>
          <a:xfrm>
            <a:off x="205741" y="218441"/>
            <a:ext cx="14424659" cy="1094741"/>
          </a:xfrm>
        </p:spPr>
        <p:txBody>
          <a:bodyPr/>
          <a:lstStyle/>
          <a:p>
            <a:r>
              <a:rPr lang="en-US" sz="4480" dirty="0"/>
              <a:t>Learn ML with AWS Training and Certification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A385F7-2D06-8249-B569-AB7005E9A436}"/>
              </a:ext>
            </a:extLst>
          </p:cNvPr>
          <p:cNvSpPr/>
          <p:nvPr/>
        </p:nvSpPr>
        <p:spPr bwMode="auto">
          <a:xfrm>
            <a:off x="7428993" y="6425216"/>
            <a:ext cx="7201410" cy="726064"/>
          </a:xfrm>
          <a:prstGeom prst="rect">
            <a:avLst/>
          </a:prstGeom>
          <a:solidFill>
            <a:srgbClr val="31B1A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92608" tIns="234086" rIns="292608" bIns="23408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49195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84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34B526-D275-4EA6-8254-E523DABBE63B}"/>
              </a:ext>
            </a:extLst>
          </p:cNvPr>
          <p:cNvSpPr txBox="1"/>
          <p:nvPr/>
        </p:nvSpPr>
        <p:spPr>
          <a:xfrm>
            <a:off x="6648705" y="6569727"/>
            <a:ext cx="8029189" cy="43704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 defTabSz="731502"/>
            <a:r>
              <a:rPr lang="en-US" sz="2240" dirty="0"/>
              <a:t>Visit https://aws.training/machinelearning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71A209F-2A80-46D6-B766-89F18ED75320}"/>
              </a:ext>
            </a:extLst>
          </p:cNvPr>
          <p:cNvSpPr txBox="1">
            <a:spLocks/>
          </p:cNvSpPr>
          <p:nvPr/>
        </p:nvSpPr>
        <p:spPr>
          <a:xfrm>
            <a:off x="525195" y="1185507"/>
            <a:ext cx="13990934" cy="40337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731520" rtl="0" eaLnBrk="1" latinLnBrk="0" hangingPunct="1">
              <a:spcBef>
                <a:spcPct val="20000"/>
              </a:spcBef>
              <a:buFontTx/>
              <a:buNone/>
              <a:defRPr sz="2900" b="0" i="0" kern="1200">
                <a:solidFill>
                  <a:schemeClr val="tx1"/>
                </a:solidFill>
                <a:latin typeface="Amazon Ember Regular" charset="0"/>
                <a:ea typeface="+mn-ea"/>
                <a:cs typeface="Amazon Ember Regular" charset="0"/>
              </a:defRPr>
            </a:lvl1pPr>
            <a:lvl2pPr marL="1188720" indent="-45720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2900" b="0" i="0" kern="1200">
                <a:solidFill>
                  <a:schemeClr val="tx1"/>
                </a:solidFill>
                <a:latin typeface="Amazon Ember Regular" charset="0"/>
                <a:ea typeface="+mn-ea"/>
                <a:cs typeface="Amazon Ember Regular" charset="0"/>
              </a:defRPr>
            </a:lvl2pPr>
            <a:lvl3pPr marL="182880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2600" b="0" i="0" kern="1200">
                <a:solidFill>
                  <a:schemeClr val="tx1"/>
                </a:solidFill>
                <a:latin typeface="Amazon Ember Regular" charset="0"/>
                <a:ea typeface="+mn-ea"/>
                <a:cs typeface="Amazon Ember Regular" charset="0"/>
              </a:defRPr>
            </a:lvl3pPr>
            <a:lvl4pPr marL="2560320" indent="-365760" algn="l" defTabSz="731520" rtl="0" eaLnBrk="1" latinLnBrk="0" hangingPunct="1">
              <a:spcBef>
                <a:spcPct val="20000"/>
              </a:spcBef>
              <a:buFont typeface="Arial"/>
              <a:buChar char="–"/>
              <a:defRPr sz="2200" b="0" i="0" kern="1200">
                <a:solidFill>
                  <a:schemeClr val="tx1"/>
                </a:solidFill>
                <a:latin typeface="Amazon Ember Regular" charset="0"/>
                <a:ea typeface="+mn-ea"/>
                <a:cs typeface="Amazon Ember Regular" charset="0"/>
              </a:defRPr>
            </a:lvl4pPr>
            <a:lvl5pPr marL="3291840" indent="-365760" algn="l" defTabSz="731520" rtl="0" eaLnBrk="1" latinLnBrk="0" hangingPunct="1">
              <a:spcBef>
                <a:spcPct val="20000"/>
              </a:spcBef>
              <a:buFont typeface="Arial"/>
              <a:buChar char="»"/>
              <a:defRPr sz="1900" b="0" i="0" kern="1200">
                <a:solidFill>
                  <a:schemeClr val="tx1"/>
                </a:solidFill>
                <a:latin typeface="Amazon Ember Regular" charset="0"/>
                <a:ea typeface="+mn-ea"/>
                <a:cs typeface="Amazon Ember Regular" charset="0"/>
              </a:defRPr>
            </a:lvl5pPr>
            <a:lvl6pPr marL="402336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5488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8640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1792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60" dirty="0">
                <a:latin typeface="+mn-lt"/>
              </a:rPr>
              <a:t>The same training that </a:t>
            </a:r>
            <a:r>
              <a:rPr lang="en-US" sz="2560" dirty="0">
                <a:solidFill>
                  <a:srgbClr val="FFFFFF"/>
                </a:solidFill>
                <a:latin typeface="+mn-lt"/>
              </a:rPr>
              <a:t>our</a:t>
            </a:r>
            <a:r>
              <a:rPr lang="en-US" sz="2560" dirty="0">
                <a:latin typeface="+mn-lt"/>
              </a:rPr>
              <a:t> own developers use, now available </a:t>
            </a:r>
            <a:r>
              <a:rPr lang="en-US" sz="2560" dirty="0">
                <a:solidFill>
                  <a:srgbClr val="FFFFFF"/>
                </a:solidFill>
                <a:latin typeface="+mn-lt"/>
              </a:rPr>
              <a:t>on demand</a:t>
            </a:r>
            <a:endParaRPr lang="en-US" sz="1760" dirty="0">
              <a:solidFill>
                <a:srgbClr val="FFFFFF"/>
              </a:solidFill>
              <a:latin typeface="Amazon Ember" panose="02000000000000000000" pitchFamily="2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3426935" y="3702279"/>
            <a:ext cx="10453187" cy="884146"/>
          </a:xfrm>
          <a:prstGeom prst="rect">
            <a:avLst/>
          </a:prstGeom>
        </p:spPr>
        <p:txBody>
          <a:bodyPr vert="horz" wrap="square" lIns="292608" tIns="234086" rIns="292608" bIns="234086" rtlCol="0" anchor="ctr" anchorCtr="0">
            <a:noAutofit/>
          </a:bodyPr>
          <a:lstStyle>
            <a:lvl1pPr marL="0" marR="0" indent="0" algn="l" defTabSz="685799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b="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252118" marR="0" indent="0" algn="l" defTabSz="68579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50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420196" marR="0" indent="0" algn="l" defTabSz="68579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50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588274" marR="0" indent="0" algn="l" defTabSz="68579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25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756352" marR="0" indent="0" algn="l" defTabSz="68579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25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1885946" indent="-171450" algn="l" defTabSz="68579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46" indent="-171450" algn="l" defTabSz="68579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45" indent="-171450" algn="l" defTabSz="68579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45" indent="-171450" algn="l" defTabSz="68579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097251"/>
            <a:r>
              <a:rPr lang="en-US" sz="2560" dirty="0">
                <a:solidFill>
                  <a:schemeClr val="tx1"/>
                </a:solidFill>
                <a:latin typeface="+mn-lt"/>
                <a:ea typeface="Amazon Ember Light" panose="020B0403020204020204" pitchFamily="34" charset="0"/>
                <a:cs typeface="Amazon Ember Light" panose="020B0403020204020204" pitchFamily="34" charset="0"/>
              </a:rPr>
              <a:t>70+ </a:t>
            </a:r>
            <a:r>
              <a:rPr lang="en-US" sz="2560" dirty="0">
                <a:solidFill>
                  <a:srgbClr val="FFFFFF"/>
                </a:solidFill>
                <a:latin typeface="+mn-lt"/>
                <a:ea typeface="Amazon Ember Light" panose="020B0403020204020204" pitchFamily="34" charset="0"/>
                <a:cs typeface="Amazon Ember Light" panose="020B0403020204020204" pitchFamily="34" charset="0"/>
              </a:rPr>
              <a:t>free</a:t>
            </a:r>
            <a:r>
              <a:rPr lang="en-US" sz="2560" dirty="0">
                <a:solidFill>
                  <a:schemeClr val="tx1"/>
                </a:solidFill>
                <a:latin typeface="+mn-lt"/>
                <a:ea typeface="Amazon Ember Light" panose="020B0403020204020204" pitchFamily="34" charset="0"/>
                <a:cs typeface="Amazon Ember Light" panose="020B0403020204020204" pitchFamily="34" charset="0"/>
              </a:rPr>
              <a:t> digital ML courses from AWS experts let you learn from real-world challenges </a:t>
            </a:r>
            <a:r>
              <a:rPr lang="en-US" sz="2560" dirty="0">
                <a:latin typeface="+mn-lt"/>
                <a:ea typeface="Amazon Ember Light" panose="020B0403020204020204" pitchFamily="34" charset="0"/>
                <a:cs typeface="Amazon Ember Light" panose="020B0403020204020204" pitchFamily="34" charset="0"/>
              </a:rPr>
              <a:t>tackled at </a:t>
            </a:r>
            <a:r>
              <a:rPr lang="en-US" sz="2560" dirty="0">
                <a:solidFill>
                  <a:srgbClr val="F0F0F0"/>
                </a:solidFill>
                <a:latin typeface="+mn-lt"/>
                <a:ea typeface="Amazon Ember Light" panose="020B0403020204020204" pitchFamily="34" charset="0"/>
                <a:cs typeface="Amazon Ember Light" panose="020B0403020204020204" pitchFamily="34" charset="0"/>
              </a:rPr>
              <a:t>AWS</a:t>
            </a:r>
            <a:endParaRPr lang="en-US" sz="2560" dirty="0">
              <a:solidFill>
                <a:srgbClr val="F0F0F0"/>
              </a:solidFill>
              <a:latin typeface="Amazon Ember" panose="02000000000000000000" pitchFamily="2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07B5717-9235-F34F-B356-A2464855E7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4335" y="3585771"/>
            <a:ext cx="1979526" cy="1117158"/>
          </a:xfrm>
          <a:prstGeom prst="rect">
            <a:avLst/>
          </a:prstGeom>
        </p:spPr>
      </p:pic>
      <p:sp>
        <p:nvSpPr>
          <p:cNvPr id="11" name="Text Placeholder 5"/>
          <p:cNvSpPr txBox="1">
            <a:spLocks/>
          </p:cNvSpPr>
          <p:nvPr/>
        </p:nvSpPr>
        <p:spPr>
          <a:xfrm>
            <a:off x="3426935" y="5411914"/>
            <a:ext cx="10153077" cy="726064"/>
          </a:xfrm>
          <a:prstGeom prst="rect">
            <a:avLst/>
          </a:prstGeom>
        </p:spPr>
        <p:txBody>
          <a:bodyPr vert="horz" wrap="square" lIns="292608" tIns="234086" rIns="292608" bIns="234086" rtlCol="0" anchor="ctr" anchorCtr="0">
            <a:noAutofit/>
          </a:bodyPr>
          <a:lstStyle>
            <a:lvl1pPr marL="0" marR="0" indent="0" algn="l" defTabSz="685799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b="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252118" marR="0" indent="0" algn="l" defTabSz="68579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50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420196" marR="0" indent="0" algn="l" defTabSz="68579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50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588274" marR="0" indent="0" algn="l" defTabSz="68579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25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756352" marR="0" indent="0" algn="l" defTabSz="685799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250" kern="1200" spc="0" baseline="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1885946" indent="-171450" algn="l" defTabSz="68579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46" indent="-171450" algn="l" defTabSz="68579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45" indent="-171450" algn="l" defTabSz="68579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45" indent="-171450" algn="l" defTabSz="68579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097251"/>
            <a:r>
              <a:rPr lang="en-US" sz="2560" dirty="0">
                <a:solidFill>
                  <a:schemeClr val="tx1"/>
                </a:solidFill>
                <a:latin typeface="+mn-lt"/>
                <a:ea typeface="Amazon Ember Light" panose="020B0403020204020204" pitchFamily="34" charset="0"/>
                <a:cs typeface="Amazon Ember Light" panose="020B0403020204020204" pitchFamily="34" charset="0"/>
              </a:rPr>
              <a:t>Validate expertise with the </a:t>
            </a:r>
          </a:p>
          <a:p>
            <a:pPr defTabSz="1097251"/>
            <a:r>
              <a:rPr lang="en-US" sz="2560" b="1" dirty="0">
                <a:solidFill>
                  <a:schemeClr val="tx1"/>
                </a:solidFill>
                <a:latin typeface="+mn-lt"/>
                <a:ea typeface="Amazon Ember Light" panose="020B0403020204020204" pitchFamily="34" charset="0"/>
                <a:cs typeface="Amazon Ember Light" panose="020B0403020204020204" pitchFamily="34" charset="0"/>
              </a:rPr>
              <a:t>AWS Certified Machine Learning - Specialty</a:t>
            </a:r>
            <a:r>
              <a:rPr lang="en-US" sz="2560" dirty="0">
                <a:solidFill>
                  <a:schemeClr val="tx1"/>
                </a:solidFill>
                <a:latin typeface="+mn-lt"/>
                <a:ea typeface="Amazon Ember Light" panose="020B0403020204020204" pitchFamily="34" charset="0"/>
                <a:cs typeface="Amazon Ember Light" panose="020B0403020204020204" pitchFamily="34" charset="0"/>
              </a:rPr>
              <a:t> exam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C41DF2A-FAD2-0E4B-A566-40D5CE2062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2820" y="5163197"/>
            <a:ext cx="1742558" cy="12234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03D9B2-32F0-9A41-A79D-3F93E36CFB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08022" y="1939264"/>
            <a:ext cx="1259840" cy="125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91049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679094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435584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E11AE38-B7EC-994E-98F5-924B4331D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088" y="2539964"/>
            <a:ext cx="13398761" cy="1850571"/>
          </a:xfrm>
        </p:spPr>
        <p:txBody>
          <a:bodyPr/>
          <a:lstStyle/>
          <a:p>
            <a:r>
              <a:rPr lang="en-US" dirty="0"/>
              <a:t>Create a Q&amp;A bot with Amazon Lex and Amazon Alexa</a:t>
            </a:r>
            <a:br>
              <a:rPr lang="en-US" sz="5760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B43464-8DBA-A74B-8991-DAD1C8B86A6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AIM302-R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04F829-C0F9-C344-B5FD-526B91BFD1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4562062"/>
            <a:ext cx="4302125" cy="464364"/>
          </a:xfrm>
        </p:spPr>
        <p:txBody>
          <a:bodyPr/>
          <a:lstStyle/>
          <a:p>
            <a:r>
              <a:rPr lang="en-US" dirty="0"/>
              <a:t>Bob Strahan 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2D4644-ED34-ED41-878A-5DF0D9E081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3850" y="5015950"/>
            <a:ext cx="4302125" cy="973002"/>
          </a:xfrm>
        </p:spPr>
        <p:txBody>
          <a:bodyPr/>
          <a:lstStyle/>
          <a:p>
            <a:r>
              <a:rPr lang="en-US" dirty="0"/>
              <a:t>AWS ProServe Principal Consultant</a:t>
            </a:r>
          </a:p>
          <a:p>
            <a:r>
              <a:rPr lang="en-US" dirty="0"/>
              <a:t>Amazon Web Services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0431C-6AA5-0948-91CA-E64B30451E2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71787" y="4562062"/>
            <a:ext cx="4302125" cy="464364"/>
          </a:xfrm>
        </p:spPr>
        <p:txBody>
          <a:bodyPr/>
          <a:lstStyle/>
          <a:p>
            <a:r>
              <a:rPr lang="en-US" dirty="0"/>
              <a:t>Bob Potterveld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9003D-0A66-D84F-A6A1-524E33D659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871787" y="5015950"/>
            <a:ext cx="4302125" cy="973002"/>
          </a:xfrm>
        </p:spPr>
        <p:txBody>
          <a:bodyPr/>
          <a:lstStyle/>
          <a:p>
            <a:r>
              <a:rPr lang="en-US" dirty="0"/>
              <a:t>AWS ProServe Senior Consultant</a:t>
            </a:r>
          </a:p>
          <a:p>
            <a:r>
              <a:rPr lang="en-US" dirty="0"/>
              <a:t>Amazon Web Services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3A0B115-B94B-EB45-A25A-BC90E4E171B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19724" y="4562062"/>
            <a:ext cx="4302125" cy="464364"/>
          </a:xfrm>
        </p:spPr>
        <p:txBody>
          <a:bodyPr/>
          <a:lstStyle/>
          <a:p>
            <a:r>
              <a:rPr lang="en-US" dirty="0"/>
              <a:t>Tom Christensen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66A4EAF-F15A-5047-9E6D-1E1032B41E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419724" y="5015950"/>
            <a:ext cx="4302125" cy="973002"/>
          </a:xfrm>
        </p:spPr>
        <p:txBody>
          <a:bodyPr/>
          <a:lstStyle/>
          <a:p>
            <a:r>
              <a:rPr lang="en-US" dirty="0"/>
              <a:t>AWS ProServe Consultant</a:t>
            </a:r>
          </a:p>
          <a:p>
            <a:r>
              <a:rPr lang="en-US" dirty="0"/>
              <a:t>Amazon Web Services</a:t>
            </a:r>
          </a:p>
        </p:txBody>
      </p:sp>
    </p:spTree>
    <p:extLst>
      <p:ext uri="{BB962C8B-B14F-4D97-AF65-F5344CB8AC3E}">
        <p14:creationId xmlns:p14="http://schemas.microsoft.com/office/powerpoint/2010/main" val="22349324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6361CC3-FBFE-0041-A46A-0946570F6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A26B3-E8F8-4F13-A003-0D6676A52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1791260"/>
          </a:xfrm>
        </p:spPr>
        <p:txBody>
          <a:bodyPr/>
          <a:lstStyle/>
          <a:p>
            <a:r>
              <a:rPr lang="en-US" sz="3600" dirty="0"/>
              <a:t>Enable you to deploy a question-and-answer chatbot that supports your business needs on the web, on Amazon Alexa, on Amazon Connect via a call center, and via SMS </a:t>
            </a:r>
            <a:endParaRPr lang="es-419" sz="3600" dirty="0"/>
          </a:p>
        </p:txBody>
      </p:sp>
    </p:spTree>
    <p:extLst>
      <p:ext uri="{BB962C8B-B14F-4D97-AF65-F5344CB8AC3E}">
        <p14:creationId xmlns:p14="http://schemas.microsoft.com/office/powerpoint/2010/main" val="288925167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36F74-8760-9B49-BB88-406A58086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During this workshop, we’ll be using QnABot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AD971-5F0D-7440-B87C-9BC56C973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087" y="1301281"/>
            <a:ext cx="13984225" cy="5307992"/>
          </a:xfrm>
        </p:spPr>
        <p:txBody>
          <a:bodyPr/>
          <a:lstStyle/>
          <a:p>
            <a:r>
              <a:rPr lang="en-US" sz="3360" dirty="0">
                <a:solidFill>
                  <a:srgbClr val="FFFFFF"/>
                </a:solidFill>
              </a:rPr>
              <a:t>QnABot</a:t>
            </a:r>
            <a:r>
              <a:rPr lang="en-US" sz="3360" dirty="0"/>
              <a:t> uses Amazon Lex and Amazon Alexa to provide a natural language interface to a question-and-answer knowledge base, so your users can </a:t>
            </a:r>
            <a:r>
              <a:rPr lang="en-US" sz="3360" dirty="0">
                <a:solidFill>
                  <a:srgbClr val="FFFFFF"/>
                </a:solidFill>
              </a:rPr>
              <a:t>just</a:t>
            </a:r>
            <a:r>
              <a:rPr lang="en-US" sz="3360" dirty="0"/>
              <a:t> </a:t>
            </a:r>
            <a:r>
              <a:rPr lang="en-US" sz="3360" dirty="0">
                <a:solidFill>
                  <a:srgbClr val="FF0000"/>
                </a:solidFill>
              </a:rPr>
              <a:t>ask their questions</a:t>
            </a:r>
            <a:r>
              <a:rPr lang="en-US" sz="3360" dirty="0">
                <a:solidFill>
                  <a:schemeClr val="accent2"/>
                </a:solidFill>
              </a:rPr>
              <a:t> </a:t>
            </a:r>
            <a:r>
              <a:rPr lang="en-US" sz="3360" dirty="0"/>
              <a:t>and </a:t>
            </a:r>
            <a:r>
              <a:rPr lang="en-US" sz="3360" dirty="0">
                <a:solidFill>
                  <a:srgbClr val="FF0000"/>
                </a:solidFill>
              </a:rPr>
              <a:t>get quick and relevant answers</a:t>
            </a:r>
            <a:endParaRPr lang="en-US" sz="3360" dirty="0"/>
          </a:p>
          <a:p>
            <a:endParaRPr lang="en-US" sz="3360" dirty="0"/>
          </a:p>
          <a:p>
            <a:r>
              <a:rPr lang="en-US" sz="3360" dirty="0"/>
              <a:t>Get started quickly with no code!</a:t>
            </a:r>
          </a:p>
          <a:p>
            <a:endParaRPr lang="en-US" sz="3360" i="1" dirty="0"/>
          </a:p>
          <a:p>
            <a:r>
              <a:rPr lang="en-US" sz="3360" dirty="0"/>
              <a:t>Information about QnABot is available on the blog post at:</a:t>
            </a:r>
            <a:br>
              <a:rPr lang="en-US" sz="3360" dirty="0"/>
            </a:br>
            <a:br>
              <a:rPr lang="en-US" sz="3360" dirty="0"/>
            </a:br>
            <a:r>
              <a:rPr lang="en-US" sz="3360" dirty="0"/>
              <a:t>                             https://www.amazon.com/qnabot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45E46-B9CA-F444-957F-3B8322146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3420" y="5169656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6901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3AEFDC-15B0-F847-93F1-624394E5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agenda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87F5B0-B029-BB4C-BE29-AB9B14020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090" y="1427015"/>
            <a:ext cx="13984225" cy="3819700"/>
          </a:xfrm>
        </p:spPr>
        <p:txBody>
          <a:bodyPr/>
          <a:lstStyle/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Logistics 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Use cases and demos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Architecture</a:t>
            </a:r>
          </a:p>
          <a:p>
            <a:pPr marL="548640" indent="-548640">
              <a:buFont typeface="Arial" panose="020B0604020202020204" pitchFamily="34" charset="0"/>
              <a:buChar char="•"/>
            </a:pPr>
            <a:r>
              <a:rPr lang="en-US" sz="3360" dirty="0"/>
              <a:t>Workshop</a:t>
            </a:r>
            <a:endParaRPr lang="en-US" sz="1759" dirty="0"/>
          </a:p>
          <a:p>
            <a:endParaRPr lang="en-US" sz="1759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6695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12C06-9104-C741-A70B-1C9043820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logistics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660F7-3407-A748-899D-4248D23FF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090" y="1427015"/>
            <a:ext cx="13984225" cy="7801110"/>
          </a:xfrm>
        </p:spPr>
        <p:txBody>
          <a:bodyPr/>
          <a:lstStyle/>
          <a:p>
            <a:r>
              <a:rPr lang="en-US" dirty="0"/>
              <a:t>AWS Event Engine Login – AWS account with preinstalled QnABot stack</a:t>
            </a:r>
          </a:p>
          <a:p>
            <a:r>
              <a:rPr lang="en-US" dirty="0">
                <a:solidFill>
                  <a:schemeClr val="tx1"/>
                </a:solidFill>
              </a:rPr>
              <a:t>https://</a:t>
            </a:r>
            <a:r>
              <a:rPr lang="en-US" dirty="0" err="1">
                <a:solidFill>
                  <a:schemeClr val="tx1"/>
                </a:solidFill>
              </a:rPr>
              <a:t>dashboard.eventengine.run</a:t>
            </a:r>
            <a:r>
              <a:rPr lang="en-US" dirty="0">
                <a:solidFill>
                  <a:schemeClr val="tx1"/>
                </a:solidFill>
              </a:rPr>
              <a:t>/</a:t>
            </a:r>
          </a:p>
          <a:p>
            <a:r>
              <a:rPr lang="en-US" dirty="0"/>
              <a:t>Optionally, launch the following stack in your own AWS account. This takes approximately 30 minutes to complete. </a:t>
            </a:r>
          </a:p>
          <a:p>
            <a:r>
              <a:rPr lang="en-US" dirty="0"/>
              <a:t>		</a:t>
            </a:r>
            <a:r>
              <a:rPr lang="en-US" dirty="0">
                <a:solidFill>
                  <a:schemeClr val="tx1"/>
                </a:solidFill>
              </a:rPr>
              <a:t>https://www.amazon.com/</a:t>
            </a:r>
            <a:r>
              <a:rPr lang="en-US" dirty="0" err="1">
                <a:solidFill>
                  <a:schemeClr val="tx1"/>
                </a:solidFill>
              </a:rPr>
              <a:t>qnabot</a:t>
            </a:r>
            <a:r>
              <a:rPr lang="en-US" dirty="0">
                <a:solidFill>
                  <a:schemeClr val="tx1"/>
                </a:solidFill>
              </a:rPr>
              <a:t>-launch-stack</a:t>
            </a:r>
          </a:p>
          <a:p>
            <a:r>
              <a:rPr lang="en-US" dirty="0"/>
              <a:t>Workshop content: </a:t>
            </a:r>
          </a:p>
          <a:p>
            <a:r>
              <a:rPr lang="en-US" dirty="0">
                <a:solidFill>
                  <a:schemeClr val="tx1"/>
                </a:solidFill>
              </a:rPr>
              <a:t>https://www.amazon.com/</a:t>
            </a:r>
            <a:r>
              <a:rPr lang="en-US" dirty="0" err="1">
                <a:solidFill>
                  <a:schemeClr val="tx1"/>
                </a:solidFill>
              </a:rPr>
              <a:t>qnabot</a:t>
            </a:r>
            <a:r>
              <a:rPr lang="en-US" dirty="0">
                <a:solidFill>
                  <a:schemeClr val="tx1"/>
                </a:solidFill>
              </a:rPr>
              <a:t>-workshop </a:t>
            </a:r>
          </a:p>
          <a:p>
            <a:r>
              <a:rPr lang="en-US" sz="2400" dirty="0"/>
              <a:t>And then click link to 2019 workshop </a:t>
            </a:r>
            <a:br>
              <a:rPr lang="en-US" sz="2400" dirty="0"/>
            </a:b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https://</a:t>
            </a:r>
            <a:r>
              <a:rPr lang="en-US" dirty="0" err="1">
                <a:solidFill>
                  <a:schemeClr val="tx1"/>
                </a:solidFill>
              </a:rPr>
              <a:t>github.com</a:t>
            </a:r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en-US" dirty="0" err="1">
                <a:solidFill>
                  <a:schemeClr val="tx1"/>
                </a:solidFill>
              </a:rPr>
              <a:t>aws</a:t>
            </a:r>
            <a:r>
              <a:rPr lang="en-US" dirty="0">
                <a:solidFill>
                  <a:schemeClr val="tx1"/>
                </a:solidFill>
              </a:rPr>
              <a:t>-samples/</a:t>
            </a:r>
            <a:r>
              <a:rPr lang="en-US" dirty="0" err="1">
                <a:solidFill>
                  <a:schemeClr val="tx1"/>
                </a:solidFill>
              </a:rPr>
              <a:t>aws</a:t>
            </a:r>
            <a:r>
              <a:rPr lang="en-US" dirty="0">
                <a:solidFill>
                  <a:schemeClr val="tx1"/>
                </a:solidFill>
              </a:rPr>
              <a:t>-ai-</a:t>
            </a:r>
            <a:r>
              <a:rPr lang="en-US" dirty="0" err="1">
                <a:solidFill>
                  <a:schemeClr val="tx1"/>
                </a:solidFill>
              </a:rPr>
              <a:t>qna</a:t>
            </a:r>
            <a:r>
              <a:rPr lang="en-US" dirty="0">
                <a:solidFill>
                  <a:schemeClr val="tx1"/>
                </a:solidFill>
              </a:rPr>
              <a:t>-bot/blob/master/workshops/reinvent2019/</a:t>
            </a:r>
            <a:r>
              <a:rPr lang="en-US" dirty="0" err="1">
                <a:solidFill>
                  <a:schemeClr val="tx1"/>
                </a:solidFill>
              </a:rPr>
              <a:t>readme.md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	</a:t>
            </a:r>
            <a:endParaRPr lang="en-US" sz="4800" dirty="0"/>
          </a:p>
          <a:p>
            <a:endParaRPr lang="en-US" sz="4800" dirty="0"/>
          </a:p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49E4D-092E-EA41-9244-B3B0F41CE6D9}"/>
              </a:ext>
            </a:extLst>
          </p:cNvPr>
          <p:cNvGrpSpPr/>
          <p:nvPr/>
        </p:nvGrpSpPr>
        <p:grpSpPr>
          <a:xfrm>
            <a:off x="11099800" y="4775200"/>
            <a:ext cx="2286000" cy="2286000"/>
            <a:chOff x="9918700" y="4876800"/>
            <a:chExt cx="2286000" cy="2286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ACFB024-AF34-0E47-B27A-E3B4C3ACE0E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918700" y="4876800"/>
              <a:ext cx="2286000" cy="2286000"/>
            </a:xfrm>
            <a:prstGeom prst="rect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4A8C762-F322-D344-A1A6-150263170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60000" y="5067300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38057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215CDA-0194-0146-88E1-63198D7FB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QnABot via web UI</a:t>
            </a:r>
          </a:p>
        </p:txBody>
      </p:sp>
    </p:spTree>
    <p:extLst>
      <p:ext uri="{BB962C8B-B14F-4D97-AF65-F5344CB8AC3E}">
        <p14:creationId xmlns:p14="http://schemas.microsoft.com/office/powerpoint/2010/main" val="351895851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FDAF-03E8-6B4A-927A-15C4A940F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1" y="3444974"/>
            <a:ext cx="12908725" cy="1126462"/>
          </a:xfrm>
        </p:spPr>
        <p:txBody>
          <a:bodyPr/>
          <a:lstStyle/>
          <a:p>
            <a:r>
              <a:rPr lang="en-US" dirty="0"/>
              <a:t>Demo: QnABot on Alexa/Fire TV</a:t>
            </a:r>
          </a:p>
        </p:txBody>
      </p:sp>
    </p:spTree>
    <p:extLst>
      <p:ext uri="{BB962C8B-B14F-4D97-AF65-F5344CB8AC3E}">
        <p14:creationId xmlns:p14="http://schemas.microsoft.com/office/powerpoint/2010/main" val="383472668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68C44-296F-624F-8EA1-F1EDDB525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Saint Louis University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1C446C-C660-5D40-8604-1749310D5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0983" y="1150916"/>
            <a:ext cx="5908431" cy="73866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https://www.slu.edu/parents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3EF267-82ED-994D-A00B-D2414BE57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5323" y="1850314"/>
            <a:ext cx="8737244" cy="637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143952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5dnY2RCyDyUrUahAMYQ"/>
</p:tagLst>
</file>

<file path=ppt/theme/theme1.xml><?xml version="1.0" encoding="utf-8"?>
<a:theme xmlns:a="http://schemas.openxmlformats.org/drawingml/2006/main" name="4-05853_REINVENT_Template_Dark">
  <a:themeElements>
    <a:clrScheme name="ReInvent 2019">
      <a:dk1>
        <a:srgbClr val="000000"/>
      </a:dk1>
      <a:lt1>
        <a:srgbClr val="FFFFFF"/>
      </a:lt1>
      <a:dk2>
        <a:srgbClr val="282828"/>
      </a:dk2>
      <a:lt2>
        <a:srgbClr val="F0F0F0"/>
      </a:lt2>
      <a:accent1>
        <a:srgbClr val="4861AD"/>
      </a:accent1>
      <a:accent2>
        <a:srgbClr val="FFCE3F"/>
      </a:accent2>
      <a:accent3>
        <a:srgbClr val="88CEB8"/>
      </a:accent3>
      <a:accent4>
        <a:srgbClr val="969696"/>
      </a:accent4>
      <a:accent5>
        <a:srgbClr val="FD7272"/>
      </a:accent5>
      <a:accent6>
        <a:srgbClr val="25CCF7"/>
      </a:accent6>
      <a:hlink>
        <a:srgbClr val="FC427B"/>
      </a:hlink>
      <a:folHlink>
        <a:srgbClr val="B33771"/>
      </a:folHlink>
    </a:clrScheme>
    <a:fontScheme name="Re:Invent 2018">
      <a:majorFont>
        <a:latin typeface="Amazon Ember Light"/>
        <a:ea typeface=""/>
        <a:cs typeface=""/>
      </a:majorFont>
      <a:minorFont>
        <a:latin typeface="Amazon Ember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1800"/>
          </a:spcAft>
          <a:defRPr sz="3200" dirty="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WS_REINVENT2019_16x9_Template_Dark_Final.potx" id="{82912CDD-837F-4677-9AFD-505445F96BA9}" vid="{2341435A-B00E-4D14-B68B-5575AF5DA3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1" ma:contentTypeDescription="Create a new document." ma:contentTypeScope="" ma:versionID="39dd6e28de13981fc99600d481b1de5c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e5a18a002045f9f0e2a3c9cc06ab2675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42678F0-6EA3-4F58-92F2-E73D80B536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purl.org/dc/terms/"/>
    <ds:schemaRef ds:uri="http://purl.org/dc/dcmitype/"/>
    <ds:schemaRef ds:uri="http://schemas.microsoft.com/office/2006/documentManagement/types"/>
    <ds:schemaRef ds:uri="630a2e83-186a-4a0f-ab27-bee8a8096abc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4-05853_REINVENT_Template_Dark</Template>
  <TotalTime>2518</TotalTime>
  <Words>1062</Words>
  <Application>Microsoft Macintosh PowerPoint</Application>
  <PresentationFormat>Custom</PresentationFormat>
  <Paragraphs>178</Paragraphs>
  <Slides>18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Amazon Ember Heavy</vt:lpstr>
      <vt:lpstr>Lucida Console</vt:lpstr>
      <vt:lpstr>Arial</vt:lpstr>
      <vt:lpstr>Amazon Ember</vt:lpstr>
      <vt:lpstr>Amazon Ember Light</vt:lpstr>
      <vt:lpstr>Ink Free</vt:lpstr>
      <vt:lpstr>4-05853_REINVENT_Template_Dark</vt:lpstr>
      <vt:lpstr>think-cell Slide</vt:lpstr>
      <vt:lpstr>PowerPoint Presentation</vt:lpstr>
      <vt:lpstr>Create a Q&amp;A bot with Amazon Lex and Amazon Alexa </vt:lpstr>
      <vt:lpstr>Goal</vt:lpstr>
      <vt:lpstr>During this workshop, we’ll be using QnABot</vt:lpstr>
      <vt:lpstr>Workshop agenda</vt:lpstr>
      <vt:lpstr>Workshop logistics </vt:lpstr>
      <vt:lpstr>Demo: QnABot via web UI</vt:lpstr>
      <vt:lpstr>Demo: QnABot on Alexa/Fire TV</vt:lpstr>
      <vt:lpstr>Saint Louis University</vt:lpstr>
      <vt:lpstr>Concept: A room with many doors</vt:lpstr>
      <vt:lpstr>Content designer</vt:lpstr>
      <vt:lpstr>Architecture</vt:lpstr>
      <vt:lpstr>Lambda hooks: Enabling advanced use cases</vt:lpstr>
      <vt:lpstr>Workshop steps</vt:lpstr>
      <vt:lpstr>Start the workshop </vt:lpstr>
      <vt:lpstr>Learn ML with AWS Training and Certification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Microsoft Office User</dc:creator>
  <cp:keywords>AWS RE:INVENT</cp:keywords>
  <cp:lastModifiedBy>Microsoft Office User</cp:lastModifiedBy>
  <cp:revision>33</cp:revision>
  <cp:lastPrinted>2019-06-18T21:36:09Z</cp:lastPrinted>
  <dcterms:created xsi:type="dcterms:W3CDTF">2019-10-03T18:05:13Z</dcterms:created>
  <dcterms:modified xsi:type="dcterms:W3CDTF">2019-12-02T16:38:25Z</dcterms:modified>
  <cp:category>AWS RE:INVENT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</Properties>
</file>

<file path=docProps/thumbnail.jpeg>
</file>